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8"/>
  </p:notesMasterIdLst>
  <p:sldIdLst>
    <p:sldId id="301" r:id="rId2"/>
    <p:sldId id="302" r:id="rId3"/>
    <p:sldId id="425" r:id="rId4"/>
    <p:sldId id="323" r:id="rId5"/>
    <p:sldId id="305" r:id="rId6"/>
    <p:sldId id="306" r:id="rId7"/>
    <p:sldId id="307" r:id="rId8"/>
    <p:sldId id="308" r:id="rId9"/>
    <p:sldId id="426" r:id="rId10"/>
    <p:sldId id="422" r:id="rId11"/>
    <p:sldId id="423" r:id="rId12"/>
    <p:sldId id="424" r:id="rId13"/>
    <p:sldId id="367" r:id="rId14"/>
    <p:sldId id="371" r:id="rId15"/>
    <p:sldId id="378" r:id="rId16"/>
    <p:sldId id="379" r:id="rId17"/>
    <p:sldId id="311" r:id="rId18"/>
    <p:sldId id="418" r:id="rId19"/>
    <p:sldId id="380" r:id="rId20"/>
    <p:sldId id="381" r:id="rId21"/>
    <p:sldId id="382" r:id="rId22"/>
    <p:sldId id="383" r:id="rId23"/>
    <p:sldId id="384" r:id="rId24"/>
    <p:sldId id="385" r:id="rId25"/>
    <p:sldId id="386" r:id="rId26"/>
    <p:sldId id="387" r:id="rId27"/>
    <p:sldId id="388" r:id="rId28"/>
    <p:sldId id="427" r:id="rId29"/>
    <p:sldId id="419" r:id="rId30"/>
    <p:sldId id="420" r:id="rId31"/>
    <p:sldId id="421" r:id="rId32"/>
    <p:sldId id="428" r:id="rId33"/>
    <p:sldId id="372" r:id="rId34"/>
    <p:sldId id="373" r:id="rId35"/>
    <p:sldId id="374" r:id="rId36"/>
    <p:sldId id="375" r:id="rId37"/>
    <p:sldId id="376" r:id="rId38"/>
    <p:sldId id="377" r:id="rId39"/>
    <p:sldId id="389" r:id="rId40"/>
    <p:sldId id="390" r:id="rId41"/>
    <p:sldId id="391" r:id="rId42"/>
    <p:sldId id="392" r:id="rId43"/>
    <p:sldId id="393" r:id="rId44"/>
    <p:sldId id="394" r:id="rId45"/>
    <p:sldId id="395" r:id="rId46"/>
    <p:sldId id="396" r:id="rId47"/>
    <p:sldId id="397" r:id="rId48"/>
    <p:sldId id="398" r:id="rId49"/>
    <p:sldId id="429" r:id="rId50"/>
    <p:sldId id="357" r:id="rId51"/>
    <p:sldId id="358" r:id="rId52"/>
    <p:sldId id="359" r:id="rId53"/>
    <p:sldId id="360" r:id="rId54"/>
    <p:sldId id="361" r:id="rId55"/>
    <p:sldId id="362" r:id="rId56"/>
    <p:sldId id="310" r:id="rId57"/>
    <p:sldId id="412" r:id="rId58"/>
    <p:sldId id="413" r:id="rId59"/>
    <p:sldId id="414" r:id="rId60"/>
    <p:sldId id="415" r:id="rId61"/>
    <p:sldId id="416" r:id="rId62"/>
    <p:sldId id="417" r:id="rId63"/>
    <p:sldId id="430" r:id="rId64"/>
    <p:sldId id="399" r:id="rId65"/>
    <p:sldId id="400" r:id="rId66"/>
    <p:sldId id="401" r:id="rId67"/>
    <p:sldId id="402" r:id="rId68"/>
    <p:sldId id="403" r:id="rId69"/>
    <p:sldId id="404" r:id="rId70"/>
    <p:sldId id="405" r:id="rId71"/>
    <p:sldId id="406" r:id="rId72"/>
    <p:sldId id="407" r:id="rId73"/>
    <p:sldId id="408" r:id="rId74"/>
    <p:sldId id="409" r:id="rId75"/>
    <p:sldId id="410" r:id="rId76"/>
    <p:sldId id="411"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F5E02-5659-4C3E-953F-493E6B883E87}" v="3721" dt="2018-07-30T17:02:13.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5" autoAdjust="0"/>
    <p:restoredTop sz="94660"/>
  </p:normalViewPr>
  <p:slideViewPr>
    <p:cSldViewPr snapToGrid="0">
      <p:cViewPr varScale="1">
        <p:scale>
          <a:sx n="104" d="100"/>
          <a:sy n="104" d="100"/>
        </p:scale>
        <p:origin x="2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0T10:23:31.007" idx="1">
    <p:pos x="6348" y="1613"/>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15405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lambda function is a bit more complicated now. What’s happening is it’s getting an event from the S3 bucket. This event includes the key, which is the file path including the filename. We get the filename out of that then search the DynamoDB table with it. This returns the glue job associated with that file.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13</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a service provided by glue. A Dynamic Frame allows glue to write the data to a frame without requiring a schema name. </a:t>
            </a:r>
          </a:p>
        </p:txBody>
      </p:sp>
      <p:sp>
        <p:nvSpPr>
          <p:cNvPr id="4" name="Slide Number Placeholder 3"/>
          <p:cNvSpPr>
            <a:spLocks noGrp="1"/>
          </p:cNvSpPr>
          <p:nvPr>
            <p:ph type="sldNum" sz="quarter" idx="10"/>
          </p:nvPr>
        </p:nvSpPr>
        <p:spPr/>
        <p:txBody>
          <a:bodyPr/>
          <a:lstStyle/>
          <a:p>
            <a:fld id="{DC1FB0F6-3E2E-43E7-86F7-EE928AF881A6}" type="slidenum">
              <a:rPr lang="en-US" smtClean="0"/>
              <a:t>45</a:t>
            </a:fld>
            <a:endParaRPr lang="en-US"/>
          </a:p>
        </p:txBody>
      </p:sp>
    </p:spTree>
    <p:extLst>
      <p:ext uri="{BB962C8B-B14F-4D97-AF65-F5344CB8AC3E}">
        <p14:creationId xmlns:p14="http://schemas.microsoft.com/office/powerpoint/2010/main" val="9219450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7DAF2423-2C15-41FF-859A-1A5788CC9AE4}"/>
              </a:ext>
            </a:extLst>
          </p:cNvPr>
          <p:cNvSpPr txBox="1"/>
          <p:nvPr/>
        </p:nvSpPr>
        <p:spPr>
          <a:xfrm>
            <a:off x="637488" y="784743"/>
            <a:ext cx="4848912" cy="923330"/>
          </a:xfrm>
          <a:prstGeom prst="rect">
            <a:avLst/>
          </a:prstGeom>
          <a:noFill/>
        </p:spPr>
        <p:txBody>
          <a:bodyPr wrap="square" rtlCol="0">
            <a:spAutoFit/>
          </a:bodyPr>
          <a:lstStyle/>
          <a:p>
            <a:pPr algn="ctr"/>
            <a:r>
              <a:rPr lang="en-US" sz="5400" dirty="0">
                <a:latin typeface="+mj-lt"/>
              </a:rPr>
              <a:t>Create S3 Bucket</a:t>
            </a:r>
          </a:p>
        </p:txBody>
      </p:sp>
    </p:spTree>
    <p:extLst>
      <p:ext uri="{BB962C8B-B14F-4D97-AF65-F5344CB8AC3E}">
        <p14:creationId xmlns:p14="http://schemas.microsoft.com/office/powerpoint/2010/main" val="95606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4637317" y="5269045"/>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406849" y="5038212"/>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289" y="4596740"/>
            <a:ext cx="9012710" cy="1526583"/>
          </a:xfrm>
          <a:prstGeom prst="rect">
            <a:avLst/>
          </a:prstGeom>
          <a:ln>
            <a:solidFill>
              <a:schemeClr val="tx1"/>
            </a:solidFill>
          </a:ln>
        </p:spPr>
      </p:pic>
      <p:sp>
        <p:nvSpPr>
          <p:cNvPr id="14" name="TextBox 13">
            <a:extLst>
              <a:ext uri="{FF2B5EF4-FFF2-40B4-BE49-F238E27FC236}">
                <a16:creationId xmlns:a16="http://schemas.microsoft.com/office/drawing/2014/main" id="{7E8527AF-163B-4847-8964-F1D37A2CBE00}"/>
              </a:ext>
            </a:extLst>
          </p:cNvPr>
          <p:cNvSpPr txBox="1"/>
          <p:nvPr/>
        </p:nvSpPr>
        <p:spPr>
          <a:xfrm>
            <a:off x="914400" y="782258"/>
            <a:ext cx="4239778" cy="923330"/>
          </a:xfrm>
          <a:prstGeom prst="rect">
            <a:avLst/>
          </a:prstGeom>
          <a:noFill/>
        </p:spPr>
        <p:txBody>
          <a:bodyPr wrap="square" rtlCol="0">
            <a:spAutoFit/>
          </a:bodyPr>
          <a:lstStyle/>
          <a:p>
            <a:pPr algn="ctr"/>
            <a:r>
              <a:rPr lang="en-US" sz="5400" dirty="0">
                <a:latin typeface="+mj-lt"/>
              </a:rPr>
              <a:t>Create S3 Bucket</a:t>
            </a:r>
          </a:p>
        </p:txBody>
      </p:sp>
      <p:sp>
        <p:nvSpPr>
          <p:cNvPr id="12" name="Oval 11">
            <a:extLst>
              <a:ext uri="{FF2B5EF4-FFF2-40B4-BE49-F238E27FC236}">
                <a16:creationId xmlns:a16="http://schemas.microsoft.com/office/drawing/2014/main" id="{14F6C1EF-8DC8-40C7-ACBE-1B5C1B5AF5EB}"/>
              </a:ext>
            </a:extLst>
          </p:cNvPr>
          <p:cNvSpPr/>
          <p:nvPr/>
        </p:nvSpPr>
        <p:spPr>
          <a:xfrm>
            <a:off x="3165778" y="5152101"/>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0" y="577914"/>
            <a:ext cx="12458026" cy="923330"/>
          </a:xfrm>
          <a:prstGeom prst="rect">
            <a:avLst/>
          </a:prstGeom>
          <a:noFill/>
        </p:spPr>
        <p:txBody>
          <a:bodyPr wrap="square" rtlCol="0">
            <a:spAutoFit/>
          </a:bodyPr>
          <a:lstStyle/>
          <a:p>
            <a:pPr algn="ctr"/>
            <a:r>
              <a:rPr lang="en-US" sz="5400" dirty="0"/>
              <a:t>Create s3 bucket AWSCLI</a:t>
            </a:r>
            <a:endParaRPr lang="en-US" sz="5400" dirty="0">
              <a:latin typeface="+mj-lt"/>
            </a:endParaRPr>
          </a:p>
        </p:txBody>
      </p:sp>
      <p:sp>
        <p:nvSpPr>
          <p:cNvPr id="7" name="TextBox 6">
            <a:extLst>
              <a:ext uri="{FF2B5EF4-FFF2-40B4-BE49-F238E27FC236}">
                <a16:creationId xmlns:a16="http://schemas.microsoft.com/office/drawing/2014/main" id="{92AC72CB-E6CB-40BE-A5A2-1E9D6C85E5E1}"/>
              </a:ext>
            </a:extLst>
          </p:cNvPr>
          <p:cNvSpPr txBox="1"/>
          <p:nvPr/>
        </p:nvSpPr>
        <p:spPr>
          <a:xfrm>
            <a:off x="229094" y="3429000"/>
            <a:ext cx="11648869" cy="830997"/>
          </a:xfrm>
          <a:prstGeom prst="rect">
            <a:avLst/>
          </a:prstGeom>
          <a:solidFill>
            <a:schemeClr val="tx1"/>
          </a:solidFill>
        </p:spPr>
        <p:txBody>
          <a:bodyPr wrap="square" rtlCol="0">
            <a:spAutoFit/>
          </a:bodyPr>
          <a:lstStyle/>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p:txBody>
      </p:sp>
    </p:spTree>
    <p:extLst>
      <p:ext uri="{BB962C8B-B14F-4D97-AF65-F5344CB8AC3E}">
        <p14:creationId xmlns:p14="http://schemas.microsoft.com/office/powerpoint/2010/main" val="2171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467100" y="88005"/>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Add Data File to S3</a:t>
            </a: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37C22860-388A-453C-8CDC-20713BEE670E}"/>
              </a:ext>
            </a:extLst>
          </p:cNvPr>
          <p:cNvSpPr txBox="1">
            <a:spLocks/>
          </p:cNvSpPr>
          <p:nvPr/>
        </p:nvSpPr>
        <p:spPr>
          <a:xfrm>
            <a:off x="1105979" y="186907"/>
            <a:ext cx="10018643"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Add Data File to S3 via AWSCLI </a:t>
            </a:r>
          </a:p>
        </p:txBody>
      </p:sp>
      <p:sp>
        <p:nvSpPr>
          <p:cNvPr id="19" name="TextBox 18">
            <a:extLst>
              <a:ext uri="{FF2B5EF4-FFF2-40B4-BE49-F238E27FC236}">
                <a16:creationId xmlns:a16="http://schemas.microsoft.com/office/drawing/2014/main" id="{E4381766-D643-4CD3-81C2-8E5073329755}"/>
              </a:ext>
            </a:extLst>
          </p:cNvPr>
          <p:cNvSpPr txBox="1"/>
          <p:nvPr/>
        </p:nvSpPr>
        <p:spPr>
          <a:xfrm>
            <a:off x="259976" y="3044096"/>
            <a:ext cx="11599515" cy="1477328"/>
          </a:xfrm>
          <a:prstGeom prst="rect">
            <a:avLst/>
          </a:prstGeom>
          <a:solidFill>
            <a:schemeClr val="tx1"/>
          </a:solidFill>
        </p:spPr>
        <p:txBody>
          <a:bodyPr wrap="square" rtlCol="0">
            <a:spAutoFit/>
          </a:bodyPr>
          <a:lstStyle/>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Tree>
    <p:extLst>
      <p:ext uri="{BB962C8B-B14F-4D97-AF65-F5344CB8AC3E}">
        <p14:creationId xmlns:p14="http://schemas.microsoft.com/office/powerpoint/2010/main" val="21254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5" y="1378814"/>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192445" y="2712866"/>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15327" y="4563700"/>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6" name="TextBox 5">
            <a:extLst>
              <a:ext uri="{FF2B5EF4-FFF2-40B4-BE49-F238E27FC236}">
                <a16:creationId xmlns:a16="http://schemas.microsoft.com/office/drawing/2014/main" id="{31FE7657-83EE-4E5A-A091-7EEA4B0F9BD5}"/>
              </a:ext>
            </a:extLst>
          </p:cNvPr>
          <p:cNvSpPr txBox="1"/>
          <p:nvPr/>
        </p:nvSpPr>
        <p:spPr>
          <a:xfrm>
            <a:off x="3151094" y="245999"/>
            <a:ext cx="5889812" cy="769441"/>
          </a:xfrm>
          <a:prstGeom prst="rect">
            <a:avLst/>
          </a:prstGeom>
          <a:noFill/>
        </p:spPr>
        <p:txBody>
          <a:bodyPr wrap="square" rtlCol="0">
            <a:spAutoFit/>
          </a:bodyPr>
          <a:lstStyle/>
          <a:p>
            <a:pPr algn="ctr"/>
            <a:r>
              <a:rPr lang="en-US" sz="4400" dirty="0"/>
              <a:t>Create Glue Database </a:t>
            </a:r>
          </a:p>
        </p:txBody>
      </p:sp>
      <p:sp>
        <p:nvSpPr>
          <p:cNvPr id="8" name="TextBox 7">
            <a:extLst>
              <a:ext uri="{FF2B5EF4-FFF2-40B4-BE49-F238E27FC236}">
                <a16:creationId xmlns:a16="http://schemas.microsoft.com/office/drawing/2014/main" id="{888BB42B-DB2D-49DF-8BF3-91D89F35AE47}"/>
              </a:ext>
            </a:extLst>
          </p:cNvPr>
          <p:cNvSpPr txBox="1"/>
          <p:nvPr/>
        </p:nvSpPr>
        <p:spPr>
          <a:xfrm>
            <a:off x="6379029" y="4563699"/>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spTree>
    <p:extLst>
      <p:ext uri="{BB962C8B-B14F-4D97-AF65-F5344CB8AC3E}">
        <p14:creationId xmlns:p14="http://schemas.microsoft.com/office/powerpoint/2010/main" val="3146745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sp>
        <p:nvSpPr>
          <p:cNvPr id="9" name="TextBox 8">
            <a:extLst>
              <a:ext uri="{FF2B5EF4-FFF2-40B4-BE49-F238E27FC236}">
                <a16:creationId xmlns:a16="http://schemas.microsoft.com/office/drawing/2014/main" id="{47920D8E-6458-409C-95A4-06DABC1556BA}"/>
              </a:ext>
            </a:extLst>
          </p:cNvPr>
          <p:cNvSpPr txBox="1"/>
          <p:nvPr/>
        </p:nvSpPr>
        <p:spPr>
          <a:xfrm>
            <a:off x="3151094" y="245999"/>
            <a:ext cx="5889812" cy="769441"/>
          </a:xfrm>
          <a:prstGeom prst="rect">
            <a:avLst/>
          </a:prstGeom>
          <a:noFill/>
        </p:spPr>
        <p:txBody>
          <a:bodyPr wrap="square" rtlCol="0">
            <a:spAutoFit/>
          </a:bodyPr>
          <a:lstStyle/>
          <a:p>
            <a:pPr algn="ctr"/>
            <a:r>
              <a:rPr lang="en-US" sz="4400" dirty="0"/>
              <a:t>Create Glue Database </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2">
            <a:extLst>
              <a:ext uri="{28A0092B-C50C-407E-A947-70E740481C1C}">
                <a14:useLocalDpi xmlns:a14="http://schemas.microsoft.com/office/drawing/2010/main" val="0"/>
              </a:ext>
            </a:extLst>
          </a:blip>
          <a:srcRect t="-1" b="2087"/>
          <a:stretch/>
        </p:blipFill>
        <p:spPr>
          <a:xfrm>
            <a:off x="308923" y="1253530"/>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a:stCxn id="10" idx="1"/>
          </p:cNvCxnSpPr>
          <p:nvPr/>
        </p:nvCxnSpPr>
        <p:spPr>
          <a:xfrm flipH="1">
            <a:off x="4754368" y="1990954"/>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151093" y="5680365"/>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Glue Crawler</a:t>
            </a:r>
          </a:p>
        </p:txBody>
      </p:sp>
      <p:pic>
        <p:nvPicPr>
          <p:cNvPr id="7" name="Picture 6">
            <a:extLst>
              <a:ext uri="{FF2B5EF4-FFF2-40B4-BE49-F238E27FC236}">
                <a16:creationId xmlns:a16="http://schemas.microsoft.com/office/drawing/2014/main" id="{2401054D-1CD7-47B7-83CF-55549DF9E850}"/>
              </a:ext>
            </a:extLst>
          </p:cNvPr>
          <p:cNvPicPr>
            <a:picLocks noChangeAspect="1"/>
          </p:cNvPicPr>
          <p:nvPr/>
        </p:nvPicPr>
        <p:blipFill>
          <a:blip r:embed="rId3"/>
          <a:stretch>
            <a:fillRect/>
          </a:stretch>
        </p:blipFill>
        <p:spPr>
          <a:xfrm>
            <a:off x="365878" y="1878540"/>
            <a:ext cx="9753600" cy="459105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997200" y="484632"/>
            <a:ext cx="8131048" cy="1609344"/>
          </a:xfrm>
        </p:spPr>
        <p:txBody>
          <a:bodyPr/>
          <a:lstStyle/>
          <a:p>
            <a:r>
              <a:rPr lang="en-US" dirty="0"/>
              <a:t>Glue Crawler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324100" y="2451100"/>
            <a:ext cx="8131048" cy="3429000"/>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1282700" y="484632"/>
            <a:ext cx="1714500" cy="1357270"/>
          </a:xfrm>
          <a:prstGeom prst="rect">
            <a:avLst/>
          </a:prstGeom>
        </p:spPr>
      </p:pic>
    </p:spTree>
    <p:extLst>
      <p:ext uri="{BB962C8B-B14F-4D97-AF65-F5344CB8AC3E}">
        <p14:creationId xmlns:p14="http://schemas.microsoft.com/office/powerpoint/2010/main" val="143069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p:cNvCxnSpPr>
          <p:nvPr/>
        </p:nvCxnSpPr>
        <p:spPr>
          <a:xfrm flipH="1">
            <a:off x="972834" y="1666301"/>
            <a:ext cx="1894900" cy="799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066037" y="1154323"/>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9" name="TextBox 8">
            <a:extLst>
              <a:ext uri="{FF2B5EF4-FFF2-40B4-BE49-F238E27FC236}">
                <a16:creationId xmlns:a16="http://schemas.microsoft.com/office/drawing/2014/main" id="{74B60239-BD1B-4260-BEC4-F178B3787540}"/>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3AA010C-1B4A-48D4-890E-E37C42DAE737}"/>
              </a:ext>
            </a:extLst>
          </p:cNvPr>
          <p:cNvCxnSpPr>
            <a:cxnSpLocks/>
            <a:stCxn id="19" idx="1"/>
          </p:cNvCxnSpPr>
          <p:nvPr/>
        </p:nvCxnSpPr>
        <p:spPr>
          <a:xfrm flipH="1">
            <a:off x="6231671" y="3413893"/>
            <a:ext cx="1566500" cy="325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9" name="TextBox 18">
            <a:extLst>
              <a:ext uri="{FF2B5EF4-FFF2-40B4-BE49-F238E27FC236}">
                <a16:creationId xmlns:a16="http://schemas.microsoft.com/office/drawing/2014/main" id="{14DD9506-526E-4C37-BE50-10F6780A3DED}"/>
              </a:ext>
            </a:extLst>
          </p:cNvPr>
          <p:cNvSpPr txBox="1"/>
          <p:nvPr/>
        </p:nvSpPr>
        <p:spPr>
          <a:xfrm>
            <a:off x="7798171" y="3183060"/>
            <a:ext cx="4219658" cy="461665"/>
          </a:xfrm>
          <a:prstGeom prst="rect">
            <a:avLst/>
          </a:prstGeom>
          <a:noFill/>
        </p:spPr>
        <p:txBody>
          <a:bodyPr wrap="square" rtlCol="0">
            <a:spAutoFit/>
          </a:bodyPr>
          <a:lstStyle/>
          <a:p>
            <a:r>
              <a:rPr lang="en-US" sz="2400" dirty="0">
                <a:solidFill>
                  <a:srgbClr val="FF0000"/>
                </a:solidFill>
              </a:rPr>
              <a:t>Give your job a description</a:t>
            </a:r>
          </a:p>
        </p:txBody>
      </p:sp>
      <p:sp>
        <p:nvSpPr>
          <p:cNvPr id="12" name="TextBox 11">
            <a:extLst>
              <a:ext uri="{FF2B5EF4-FFF2-40B4-BE49-F238E27FC236}">
                <a16:creationId xmlns:a16="http://schemas.microsoft.com/office/drawing/2014/main" id="{E2A23156-5F54-4685-B4DE-271253E5A658}"/>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9" grpId="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9272D9-E9AB-45F9-B204-49561E2F5832}"/>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7" name="TextBox 6">
            <a:extLst>
              <a:ext uri="{FF2B5EF4-FFF2-40B4-BE49-F238E27FC236}">
                <a16:creationId xmlns:a16="http://schemas.microsoft.com/office/drawing/2014/main" id="{9275493A-CBCA-427C-8A5F-220FACA022F9}"/>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8" name="TextBox 7">
            <a:extLst>
              <a:ext uri="{FF2B5EF4-FFF2-40B4-BE49-F238E27FC236}">
                <a16:creationId xmlns:a16="http://schemas.microsoft.com/office/drawing/2014/main" id="{2FB6D7B7-3A40-4064-91E9-EBA40CDFAF0E}"/>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7" name="TextBox 6">
            <a:extLst>
              <a:ext uri="{FF2B5EF4-FFF2-40B4-BE49-F238E27FC236}">
                <a16:creationId xmlns:a16="http://schemas.microsoft.com/office/drawing/2014/main" id="{FD5582FD-246C-4BCC-893A-3C8B8A07F9A8}"/>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3278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408" y="1152621"/>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a:stCxn id="18" idx="3"/>
          </p:cNvCxnSpPr>
          <p:nvPr/>
        </p:nvCxnSpPr>
        <p:spPr>
          <a:xfrm>
            <a:off x="2970072" y="1596155"/>
            <a:ext cx="2270592" cy="3227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2862944" y="3877621"/>
            <a:ext cx="2377720" cy="2480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2841932" y="5544632"/>
            <a:ext cx="2320851" cy="3085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393560" y="626659"/>
            <a:ext cx="2576512" cy="1938992"/>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393560" y="2723459"/>
            <a:ext cx="2469384" cy="2308324"/>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393560" y="5068380"/>
            <a:ext cx="2448372" cy="1569660"/>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3" name="TextBox 12">
            <a:extLst>
              <a:ext uri="{FF2B5EF4-FFF2-40B4-BE49-F238E27FC236}">
                <a16:creationId xmlns:a16="http://schemas.microsoft.com/office/drawing/2014/main" id="{D59A12EF-F6AF-48F8-9713-8035F625CF13}"/>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12" name="Oval 11">
            <a:extLst>
              <a:ext uri="{FF2B5EF4-FFF2-40B4-BE49-F238E27FC236}">
                <a16:creationId xmlns:a16="http://schemas.microsoft.com/office/drawing/2014/main" id="{AEBC2ADB-2C5F-4472-8ACF-6E8C15EB2F37}"/>
              </a:ext>
            </a:extLst>
          </p:cNvPr>
          <p:cNvSpPr/>
          <p:nvPr/>
        </p:nvSpPr>
        <p:spPr>
          <a:xfrm>
            <a:off x="7980218" y="5853211"/>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614" y="1137424"/>
            <a:ext cx="8160285" cy="5144357"/>
          </a:xfrm>
          <a:prstGeom prst="rect">
            <a:avLst/>
          </a:prstGeom>
          <a:ln>
            <a:solidFill>
              <a:schemeClr val="tx1"/>
            </a:solidFill>
          </a:ln>
        </p:spPr>
      </p:pic>
      <p:sp>
        <p:nvSpPr>
          <p:cNvPr id="5" name="TextBox 4">
            <a:extLst>
              <a:ext uri="{FF2B5EF4-FFF2-40B4-BE49-F238E27FC236}">
                <a16:creationId xmlns:a16="http://schemas.microsoft.com/office/drawing/2014/main" id="{50B15266-FCD8-477F-ACEC-F35E273A6635}"/>
              </a:ext>
            </a:extLst>
          </p:cNvPr>
          <p:cNvSpPr txBox="1"/>
          <p:nvPr/>
        </p:nvSpPr>
        <p:spPr>
          <a:xfrm>
            <a:off x="3037507" y="225372"/>
            <a:ext cx="6116985" cy="769441"/>
          </a:xfrm>
          <a:prstGeom prst="rect">
            <a:avLst/>
          </a:prstGeom>
          <a:noFill/>
        </p:spPr>
        <p:txBody>
          <a:bodyPr wrap="square" rtlCol="0">
            <a:spAutoFit/>
          </a:bodyPr>
          <a:lstStyle/>
          <a:p>
            <a:pPr algn="ctr"/>
            <a:r>
              <a:rPr lang="en-US" sz="4400" dirty="0"/>
              <a:t>Create Glue Crawler</a:t>
            </a:r>
          </a:p>
        </p:txBody>
      </p:sp>
      <p:sp>
        <p:nvSpPr>
          <p:cNvPr id="6" name="Oval 5">
            <a:extLst>
              <a:ext uri="{FF2B5EF4-FFF2-40B4-BE49-F238E27FC236}">
                <a16:creationId xmlns:a16="http://schemas.microsoft.com/office/drawing/2014/main" id="{8C4A3AA1-E28C-47D1-A9DC-1C6A36F9E9B8}"/>
              </a:ext>
            </a:extLst>
          </p:cNvPr>
          <p:cNvSpPr/>
          <p:nvPr/>
        </p:nvSpPr>
        <p:spPr>
          <a:xfrm>
            <a:off x="6262254" y="5874327"/>
            <a:ext cx="581891"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50989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01" y="394642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627533" y="5047130"/>
            <a:ext cx="1361316" cy="10642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483384" y="6111394"/>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514575" y="3036366"/>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sp>
        <p:nvSpPr>
          <p:cNvPr id="4" name="TextBox 3">
            <a:extLst>
              <a:ext uri="{FF2B5EF4-FFF2-40B4-BE49-F238E27FC236}">
                <a16:creationId xmlns:a16="http://schemas.microsoft.com/office/drawing/2014/main" id="{7BFC7F3A-E4CA-41E6-BF83-78C5EDF201EE}"/>
              </a:ext>
            </a:extLst>
          </p:cNvPr>
          <p:cNvSpPr txBox="1"/>
          <p:nvPr/>
        </p:nvSpPr>
        <p:spPr>
          <a:xfrm>
            <a:off x="591193" y="345035"/>
            <a:ext cx="11304969" cy="769441"/>
          </a:xfrm>
          <a:prstGeom prst="rect">
            <a:avLst/>
          </a:prstGeom>
          <a:noFill/>
        </p:spPr>
        <p:txBody>
          <a:bodyPr wrap="square" rtlCol="0">
            <a:spAutoFit/>
          </a:bodyPr>
          <a:lstStyle/>
          <a:p>
            <a:pPr algn="ctr"/>
            <a:r>
              <a:rPr lang="en-US" sz="4400" dirty="0"/>
              <a:t>Run the crawler to create the Glue table</a:t>
            </a: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3">
            <a:extLst>
              <a:ext uri="{28A0092B-C50C-407E-A947-70E740481C1C}">
                <a14:useLocalDpi xmlns:a14="http://schemas.microsoft.com/office/drawing/2010/main" val="0"/>
              </a:ext>
            </a:extLst>
          </a:blip>
          <a:srcRect r="16245"/>
          <a:stretch/>
        </p:blipFill>
        <p:spPr>
          <a:xfrm>
            <a:off x="358504" y="1480081"/>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851102" y="345918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4016033" y="2590421"/>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026193" y="299752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Athena</a:t>
            </a:r>
          </a:p>
        </p:txBody>
      </p:sp>
      <p:pic>
        <p:nvPicPr>
          <p:cNvPr id="4" name="Picture 3">
            <a:extLst>
              <a:ext uri="{FF2B5EF4-FFF2-40B4-BE49-F238E27FC236}">
                <a16:creationId xmlns:a16="http://schemas.microsoft.com/office/drawing/2014/main" id="{CBDE67DF-6BC6-4A6D-971A-BBAFB4BA6FBD}"/>
              </a:ext>
            </a:extLst>
          </p:cNvPr>
          <p:cNvPicPr>
            <a:picLocks noChangeAspect="1"/>
          </p:cNvPicPr>
          <p:nvPr/>
        </p:nvPicPr>
        <p:blipFill>
          <a:blip r:embed="rId3"/>
          <a:stretch>
            <a:fillRect/>
          </a:stretch>
        </p:blipFill>
        <p:spPr>
          <a:xfrm>
            <a:off x="372536" y="1878541"/>
            <a:ext cx="9753600" cy="459105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sp>
        <p:nvSpPr>
          <p:cNvPr id="7" name="Title 1">
            <a:extLst>
              <a:ext uri="{FF2B5EF4-FFF2-40B4-BE49-F238E27FC236}">
                <a16:creationId xmlns:a16="http://schemas.microsoft.com/office/drawing/2014/main" id="{192434E9-FC91-43CF-A70A-1AD8F13CE28B}"/>
              </a:ext>
            </a:extLst>
          </p:cNvPr>
          <p:cNvSpPr>
            <a:spLocks noGrp="1"/>
          </p:cNvSpPr>
          <p:nvPr>
            <p:ph type="title"/>
          </p:nvPr>
        </p:nvSpPr>
        <p:spPr>
          <a:xfrm>
            <a:off x="2971800" y="484632"/>
            <a:ext cx="8156448" cy="1609344"/>
          </a:xfrm>
        </p:spPr>
        <p:txBody>
          <a:bodyPr/>
          <a:lstStyle/>
          <a:p>
            <a:r>
              <a:rPr lang="en-US" dirty="0"/>
              <a:t>Athena</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p:spPr>
      </p:pic>
    </p:spTree>
    <p:extLst>
      <p:ext uri="{BB962C8B-B14F-4D97-AF65-F5344CB8AC3E}">
        <p14:creationId xmlns:p14="http://schemas.microsoft.com/office/powerpoint/2010/main" val="621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Amazon Web Services</a:t>
            </a:r>
          </a:p>
        </p:txBody>
      </p:sp>
      <p:pic>
        <p:nvPicPr>
          <p:cNvPr id="4" name="Picture 3">
            <a:extLst>
              <a:ext uri="{FF2B5EF4-FFF2-40B4-BE49-F238E27FC236}">
                <a16:creationId xmlns:a16="http://schemas.microsoft.com/office/drawing/2014/main" id="{5DACDDB4-933D-4A7F-BD90-DB5679E5473C}"/>
              </a:ext>
            </a:extLst>
          </p:cNvPr>
          <p:cNvPicPr>
            <a:picLocks noChangeAspect="1"/>
          </p:cNvPicPr>
          <p:nvPr/>
        </p:nvPicPr>
        <p:blipFill>
          <a:blip r:embed="rId3"/>
          <a:stretch>
            <a:fillRect/>
          </a:stretch>
        </p:blipFill>
        <p:spPr>
          <a:xfrm>
            <a:off x="374248" y="1874255"/>
            <a:ext cx="9753600" cy="4591050"/>
          </a:xfrm>
          <a:prstGeom prst="rect">
            <a:avLst/>
          </a:prstGeom>
        </p:spPr>
      </p:pic>
    </p:spTree>
    <p:extLst>
      <p:ext uri="{BB962C8B-B14F-4D97-AF65-F5344CB8AC3E}">
        <p14:creationId xmlns:p14="http://schemas.microsoft.com/office/powerpoint/2010/main" val="22120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Run an SQL select query to verify data populating correctly</a:t>
            </a:r>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1063752" y="2781300"/>
            <a:ext cx="9093200" cy="3290586"/>
          </a:xfrm>
          <a:prstGeom prst="rect">
            <a:avLst/>
          </a:prstGeom>
        </p:spPr>
      </p:pic>
      <p:sp>
        <p:nvSpPr>
          <p:cNvPr id="12" name="Title 1">
            <a:extLst>
              <a:ext uri="{FF2B5EF4-FFF2-40B4-BE49-F238E27FC236}">
                <a16:creationId xmlns:a16="http://schemas.microsoft.com/office/drawing/2014/main" id="{E9236348-12F0-4133-B56A-2110ECB4F196}"/>
              </a:ext>
            </a:extLst>
          </p:cNvPr>
          <p:cNvSpPr>
            <a:spLocks noGrp="1"/>
          </p:cNvSpPr>
          <p:nvPr>
            <p:ph type="title"/>
          </p:nvPr>
        </p:nvSpPr>
        <p:spPr>
          <a:xfrm>
            <a:off x="2971800" y="484632"/>
            <a:ext cx="8156448" cy="1609344"/>
          </a:xfrm>
        </p:spPr>
        <p:txBody>
          <a:bodyPr/>
          <a:lstStyle/>
          <a:p>
            <a:r>
              <a:rPr lang="en-US" dirty="0"/>
              <a:t>Athena</a:t>
            </a:r>
          </a:p>
        </p:txBody>
      </p:sp>
      <p:pic>
        <p:nvPicPr>
          <p:cNvPr id="13" name="Picture 12">
            <a:extLst>
              <a:ext uri="{FF2B5EF4-FFF2-40B4-BE49-F238E27FC236}">
                <a16:creationId xmlns:a16="http://schemas.microsoft.com/office/drawing/2014/main" id="{A19E0253-4A3E-4258-9050-2FCD5FCAE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p:spPr>
      </p:pic>
    </p:spTree>
    <p:extLst>
      <p:ext uri="{BB962C8B-B14F-4D97-AF65-F5344CB8AC3E}">
        <p14:creationId xmlns:p14="http://schemas.microsoft.com/office/powerpoint/2010/main" val="790208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971800" y="484632"/>
            <a:ext cx="8156448" cy="1609344"/>
          </a:xfrm>
        </p:spPr>
        <p:txBody>
          <a:bodyPr/>
          <a:lstStyle/>
          <a:p>
            <a:r>
              <a:rPr lang="en-US" dirty="0"/>
              <a:t>Athena</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Run an SQL count query to verify all data is there </a:t>
            </a:r>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555973"/>
            <a:ext cx="7510463" cy="3486674"/>
          </a:xfrm>
          <a:prstGeom prst="rect">
            <a:avLst/>
          </a:prstGeom>
        </p:spPr>
      </p:pic>
      <p:pic>
        <p:nvPicPr>
          <p:cNvPr id="6" name="Picture 5">
            <a:extLst>
              <a:ext uri="{FF2B5EF4-FFF2-40B4-BE49-F238E27FC236}">
                <a16:creationId xmlns:a16="http://schemas.microsoft.com/office/drawing/2014/main" id="{E6DF4110-DA98-451B-A9E5-7A0B46A9C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89" y="457200"/>
            <a:ext cx="2090711" cy="1609344"/>
          </a:xfrm>
          <a:prstGeom prst="rect">
            <a:avLst/>
          </a:prstGeom>
        </p:spPr>
      </p:pic>
    </p:spTree>
    <p:extLst>
      <p:ext uri="{BB962C8B-B14F-4D97-AF65-F5344CB8AC3E}">
        <p14:creationId xmlns:p14="http://schemas.microsoft.com/office/powerpoint/2010/main" val="103528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Glue</a:t>
            </a:r>
          </a:p>
        </p:txBody>
      </p:sp>
      <p:pic>
        <p:nvPicPr>
          <p:cNvPr id="4" name="Picture 3">
            <a:extLst>
              <a:ext uri="{FF2B5EF4-FFF2-40B4-BE49-F238E27FC236}">
                <a16:creationId xmlns:a16="http://schemas.microsoft.com/office/drawing/2014/main" id="{A6F43EA1-0495-4C24-A7A4-7DFA1C2ADC17}"/>
              </a:ext>
            </a:extLst>
          </p:cNvPr>
          <p:cNvPicPr>
            <a:picLocks noChangeAspect="1"/>
          </p:cNvPicPr>
          <p:nvPr/>
        </p:nvPicPr>
        <p:blipFill>
          <a:blip r:embed="rId3"/>
          <a:stretch>
            <a:fillRect/>
          </a:stretch>
        </p:blipFill>
        <p:spPr>
          <a:xfrm>
            <a:off x="365881" y="1878539"/>
            <a:ext cx="9753600" cy="459105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2" name="TextBox 1">
            <a:extLst>
              <a:ext uri="{FF2B5EF4-FFF2-40B4-BE49-F238E27FC236}">
                <a16:creationId xmlns:a16="http://schemas.microsoft.com/office/drawing/2014/main" id="{CD88E322-DDF2-4A93-8821-2D429529C712}"/>
              </a:ext>
            </a:extLst>
          </p:cNvPr>
          <p:cNvSpPr txBox="1"/>
          <p:nvPr/>
        </p:nvSpPr>
        <p:spPr>
          <a:xfrm>
            <a:off x="2057400" y="222077"/>
            <a:ext cx="8077200" cy="1446550"/>
          </a:xfrm>
          <a:prstGeom prst="rect">
            <a:avLst/>
          </a:prstGeom>
          <a:noFill/>
        </p:spPr>
        <p:txBody>
          <a:bodyPr wrap="square" rtlCol="0">
            <a:spAutoFit/>
          </a:bodyPr>
          <a:lstStyle/>
          <a:p>
            <a:pPr algn="ctr"/>
            <a:r>
              <a:rPr lang="en-US" sz="4400" dirty="0"/>
              <a:t>Create a connection to the database in the glue console</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Tree>
    <p:extLst>
      <p:ext uri="{BB962C8B-B14F-4D97-AF65-F5344CB8AC3E}">
        <p14:creationId xmlns:p14="http://schemas.microsoft.com/office/powerpoint/2010/main" val="60736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sp>
        <p:nvSpPr>
          <p:cNvPr id="3" name="TextBox 2">
            <a:extLst>
              <a:ext uri="{FF2B5EF4-FFF2-40B4-BE49-F238E27FC236}">
                <a16:creationId xmlns:a16="http://schemas.microsoft.com/office/drawing/2014/main" id="{9CF0D9E5-7FFB-4CFC-B431-11F4BC9FA5C0}"/>
              </a:ext>
            </a:extLst>
          </p:cNvPr>
          <p:cNvSpPr txBox="1"/>
          <p:nvPr/>
        </p:nvSpPr>
        <p:spPr>
          <a:xfrm>
            <a:off x="3710283" y="207730"/>
            <a:ext cx="4771434" cy="769441"/>
          </a:xfrm>
          <a:prstGeom prst="rect">
            <a:avLst/>
          </a:prstGeom>
          <a:noFill/>
        </p:spPr>
        <p:txBody>
          <a:bodyPr wrap="none" rtlCol="0">
            <a:spAutoFit/>
          </a:bodyPr>
          <a:lstStyle/>
          <a:p>
            <a:pPr algn="ctr"/>
            <a:r>
              <a:rPr lang="en-US" sz="4400" dirty="0"/>
              <a:t>Create a connection</a:t>
            </a:r>
            <a:endParaRPr lang="en-US" dirty="0"/>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571" y="977171"/>
            <a:ext cx="6088908" cy="5646909"/>
          </a:xfrm>
          <a:prstGeom prst="rect">
            <a:avLst/>
          </a:prstGeom>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a:off x="2416629" y="1541633"/>
            <a:ext cx="3393780" cy="201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26458"/>
            <a:ext cx="1608644" cy="5539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619410" cy="7341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7" idx="3"/>
          </p:cNvCxnSpPr>
          <p:nvPr/>
        </p:nvCxnSpPr>
        <p:spPr>
          <a:xfrm flipV="1">
            <a:off x="3952547" y="3021341"/>
            <a:ext cx="2034596" cy="1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7" idx="3"/>
          </p:cNvCxnSpPr>
          <p:nvPr/>
        </p:nvCxnSpPr>
        <p:spPr>
          <a:xfrm>
            <a:off x="3952547" y="3141713"/>
            <a:ext cx="2034596"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141628"/>
            <a:ext cx="1619410" cy="1338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941468"/>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27" name="TextBox 26">
            <a:extLst>
              <a:ext uri="{FF2B5EF4-FFF2-40B4-BE49-F238E27FC236}">
                <a16:creationId xmlns:a16="http://schemas.microsoft.com/office/drawing/2014/main" id="{383E24ED-4ECB-4A0B-8C14-CE92ADD8622B}"/>
              </a:ext>
            </a:extLst>
          </p:cNvPr>
          <p:cNvSpPr txBox="1"/>
          <p:nvPr/>
        </p:nvSpPr>
        <p:spPr>
          <a:xfrm>
            <a:off x="621246" y="2541548"/>
            <a:ext cx="3331301" cy="1200329"/>
          </a:xfrm>
          <a:prstGeom prst="rect">
            <a:avLst/>
          </a:prstGeom>
          <a:noFill/>
        </p:spPr>
        <p:txBody>
          <a:bodyPr wrap="square" rtlCol="0">
            <a:spAutoFit/>
          </a:bodyPr>
          <a:lstStyle/>
          <a:p>
            <a:r>
              <a:rPr lang="en-US" sz="2400" dirty="0">
                <a:solidFill>
                  <a:srgbClr val="FF0000"/>
                </a:solidFill>
              </a:rPr>
              <a:t>This is the username/password for the redshift cluster</a:t>
            </a: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4" name="TextBox 13">
            <a:extLst>
              <a:ext uri="{FF2B5EF4-FFF2-40B4-BE49-F238E27FC236}">
                <a16:creationId xmlns:a16="http://schemas.microsoft.com/office/drawing/2014/main" id="{E482FF4C-4533-408C-85A6-6B10A3E47C72}"/>
              </a:ext>
            </a:extLst>
          </p:cNvPr>
          <p:cNvSpPr txBox="1"/>
          <p:nvPr/>
        </p:nvSpPr>
        <p:spPr>
          <a:xfrm>
            <a:off x="3710283" y="207730"/>
            <a:ext cx="4771434" cy="769441"/>
          </a:xfrm>
          <a:prstGeom prst="rect">
            <a:avLst/>
          </a:prstGeom>
          <a:noFill/>
        </p:spPr>
        <p:txBody>
          <a:bodyPr wrap="none" rtlCol="0">
            <a:spAutoFit/>
          </a:bodyPr>
          <a:lstStyle/>
          <a:p>
            <a:pPr algn="ctr"/>
            <a:r>
              <a:rPr lang="en-US" sz="4400" dirty="0"/>
              <a:t>Create a connection</a:t>
            </a:r>
            <a:endParaRPr lang="en-US" dirty="0"/>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5" name="TextBox 4">
            <a:extLst>
              <a:ext uri="{FF2B5EF4-FFF2-40B4-BE49-F238E27FC236}">
                <a16:creationId xmlns:a16="http://schemas.microsoft.com/office/drawing/2014/main" id="{404B22D9-06D9-4904-B830-3A28DAF312AE}"/>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07522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6051B4-16EA-47F5-88A6-F78C917E5499}"/>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23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3" name="TextBox 2">
            <a:extLst>
              <a:ext uri="{FF2B5EF4-FFF2-40B4-BE49-F238E27FC236}">
                <a16:creationId xmlns:a16="http://schemas.microsoft.com/office/drawing/2014/main" id="{BC4B36BD-9C7A-4605-A526-8617E5F27088}"/>
              </a:ext>
            </a:extLst>
          </p:cNvPr>
          <p:cNvSpPr txBox="1"/>
          <p:nvPr/>
        </p:nvSpPr>
        <p:spPr>
          <a:xfrm>
            <a:off x="3240740" y="388908"/>
            <a:ext cx="5710517" cy="769441"/>
          </a:xfrm>
          <a:prstGeom prst="rect">
            <a:avLst/>
          </a:prstGeom>
          <a:noFill/>
        </p:spPr>
        <p:txBody>
          <a:bodyPr wrap="square" rtlCol="0">
            <a:spAutoFit/>
          </a:bodyPr>
          <a:lstStyle/>
          <a:p>
            <a:pPr algn="ctr"/>
            <a:r>
              <a:rPr lang="en-US" sz="4400" dirty="0"/>
              <a:t>Test the connection</a:t>
            </a:r>
          </a:p>
        </p:txBody>
      </p:sp>
    </p:spTree>
    <p:extLst>
      <p:ext uri="{BB962C8B-B14F-4D97-AF65-F5344CB8AC3E}">
        <p14:creationId xmlns:p14="http://schemas.microsoft.com/office/powerpoint/2010/main" val="678836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8" name="TextBox 7">
            <a:extLst>
              <a:ext uri="{FF2B5EF4-FFF2-40B4-BE49-F238E27FC236}">
                <a16:creationId xmlns:a16="http://schemas.microsoft.com/office/drawing/2014/main" id="{7DB0C863-8533-4C94-B983-659B97BABED8}"/>
              </a:ext>
            </a:extLst>
          </p:cNvPr>
          <p:cNvSpPr txBox="1"/>
          <p:nvPr/>
        </p:nvSpPr>
        <p:spPr>
          <a:xfrm>
            <a:off x="3371851" y="591311"/>
            <a:ext cx="4825632" cy="769441"/>
          </a:xfrm>
          <a:prstGeom prst="rect">
            <a:avLst/>
          </a:prstGeom>
          <a:noFill/>
        </p:spPr>
        <p:txBody>
          <a:bodyPr wrap="square" rtlCol="0">
            <a:spAutoFit/>
          </a:bodyPr>
          <a:lstStyle/>
          <a:p>
            <a:pPr algn="ctr"/>
            <a:r>
              <a:rPr lang="en-US" sz="4400" dirty="0"/>
              <a:t>Create a Glue Job</a:t>
            </a:r>
            <a:endParaRPr lang="en-US" sz="3600" dirty="0"/>
          </a:p>
        </p:txBody>
      </p:sp>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Tree>
    <p:extLst>
      <p:ext uri="{BB962C8B-B14F-4D97-AF65-F5344CB8AC3E}">
        <p14:creationId xmlns:p14="http://schemas.microsoft.com/office/powerpoint/2010/main" val="101467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0D92-A440-459C-B6EB-FE9C278F2F65}"/>
              </a:ext>
            </a:extLst>
          </p:cNvPr>
          <p:cNvSpPr>
            <a:spLocks noGrp="1"/>
          </p:cNvSpPr>
          <p:nvPr>
            <p:ph type="title"/>
          </p:nvPr>
        </p:nvSpPr>
        <p:spPr/>
        <p:txBody>
          <a:bodyPr/>
          <a:lstStyle/>
          <a:p>
            <a:pPr algn="ctr"/>
            <a:r>
              <a:rPr lang="en-US" dirty="0"/>
              <a:t>AWS Glue</a:t>
            </a:r>
          </a:p>
        </p:txBody>
      </p:sp>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1852130"/>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564" y="1017061"/>
            <a:ext cx="6370872" cy="4823878"/>
          </a:xfrm>
          <a:prstGeom prst="rect">
            <a:avLst/>
          </a:prstGeom>
          <a:ln>
            <a:solidFill>
              <a:schemeClr val="tx1"/>
            </a:solidFill>
          </a:ln>
        </p:spPr>
      </p:pic>
      <p:pic>
        <p:nvPicPr>
          <p:cNvPr id="7" name="Picture 6">
            <a:extLst>
              <a:ext uri="{FF2B5EF4-FFF2-40B4-BE49-F238E27FC236}">
                <a16:creationId xmlns:a16="http://schemas.microsoft.com/office/drawing/2014/main" id="{F53B5FEF-B46F-4BA9-B864-5EAE01D18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106" y="3032630"/>
            <a:ext cx="5974598" cy="1447925"/>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a:stCxn id="31" idx="2"/>
          </p:cNvCxnSpPr>
          <p:nvPr/>
        </p:nvCxnSpPr>
        <p:spPr>
          <a:xfrm flipH="1">
            <a:off x="5305425" y="772137"/>
            <a:ext cx="1523724" cy="81524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518964" y="1428625"/>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4924818" y="2752725"/>
            <a:ext cx="1080030" cy="18988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a:stCxn id="42" idx="3"/>
          </p:cNvCxnSpPr>
          <p:nvPr/>
        </p:nvCxnSpPr>
        <p:spPr>
          <a:xfrm>
            <a:off x="2213194" y="910637"/>
            <a:ext cx="1192596" cy="24715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flipV="1">
            <a:off x="2295845" y="3759792"/>
            <a:ext cx="1047357" cy="728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a:stCxn id="48" idx="3"/>
          </p:cNvCxnSpPr>
          <p:nvPr/>
        </p:nvCxnSpPr>
        <p:spPr>
          <a:xfrm flipV="1">
            <a:off x="1981200" y="4248150"/>
            <a:ext cx="1362002" cy="13861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10328" y="4145579"/>
            <a:ext cx="1170406" cy="6820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950217-3711-4B16-A97D-E0D8F9E584B1}"/>
              </a:ext>
            </a:extLst>
          </p:cNvPr>
          <p:cNvCxnSpPr>
            <a:cxnSpLocks/>
            <a:stCxn id="53" idx="2"/>
          </p:cNvCxnSpPr>
          <p:nvPr/>
        </p:nvCxnSpPr>
        <p:spPr>
          <a:xfrm flipH="1">
            <a:off x="9287998" y="2560199"/>
            <a:ext cx="789452" cy="114707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C71A4DA-275E-4D65-9DA1-A857E9D61D27}"/>
              </a:ext>
            </a:extLst>
          </p:cNvPr>
          <p:cNvCxnSpPr>
            <a:cxnSpLocks/>
            <a:stCxn id="55" idx="1"/>
          </p:cNvCxnSpPr>
          <p:nvPr/>
        </p:nvCxnSpPr>
        <p:spPr>
          <a:xfrm flipH="1">
            <a:off x="9272104" y="3727444"/>
            <a:ext cx="433680" cy="4996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80848" y="310472"/>
            <a:ext cx="6496601" cy="461665"/>
          </a:xfrm>
          <a:prstGeom prst="rect">
            <a:avLst/>
          </a:prstGeom>
          <a:noFill/>
        </p:spPr>
        <p:txBody>
          <a:bodyPr wrap="square" rtlCol="0">
            <a:spAutoFit/>
          </a:bodyPr>
          <a:lstStyle/>
          <a:p>
            <a:r>
              <a:rPr lang="en-US" sz="2400" dirty="0">
                <a:solidFill>
                  <a:srgbClr val="FF0000"/>
                </a:solidFill>
              </a:rPr>
              <a:t>Give your job a name glue-tutorial-&lt;initials&gt;</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639300" y="643795"/>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6004848" y="2521892"/>
            <a:ext cx="3401637" cy="461665"/>
          </a:xfrm>
          <a:prstGeom prst="rect">
            <a:avLst/>
          </a:prstGeom>
          <a:noFill/>
        </p:spPr>
        <p:txBody>
          <a:bodyPr wrap="non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91533" y="310472"/>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0942" y="3047821"/>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0942" y="4849472"/>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580734" y="3176083"/>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53" name="TextBox 52">
            <a:extLst>
              <a:ext uri="{FF2B5EF4-FFF2-40B4-BE49-F238E27FC236}">
                <a16:creationId xmlns:a16="http://schemas.microsoft.com/office/drawing/2014/main" id="{5E2AC458-F52E-45DF-9FC3-16E177E53FF8}"/>
              </a:ext>
            </a:extLst>
          </p:cNvPr>
          <p:cNvSpPr txBox="1"/>
          <p:nvPr/>
        </p:nvSpPr>
        <p:spPr>
          <a:xfrm>
            <a:off x="9191625" y="1359870"/>
            <a:ext cx="1771650" cy="1200329"/>
          </a:xfrm>
          <a:prstGeom prst="rect">
            <a:avLst/>
          </a:prstGeom>
          <a:noFill/>
        </p:spPr>
        <p:txBody>
          <a:bodyPr wrap="square" rtlCol="0">
            <a:spAutoFit/>
          </a:bodyPr>
          <a:lstStyle/>
          <a:p>
            <a:r>
              <a:rPr lang="en-US" sz="2400" dirty="0">
                <a:solidFill>
                  <a:srgbClr val="FF0000"/>
                </a:solidFill>
              </a:rPr>
              <a:t>Remember where the job left off</a:t>
            </a:r>
          </a:p>
        </p:txBody>
      </p:sp>
      <p:sp>
        <p:nvSpPr>
          <p:cNvPr id="55" name="TextBox 54">
            <a:extLst>
              <a:ext uri="{FF2B5EF4-FFF2-40B4-BE49-F238E27FC236}">
                <a16:creationId xmlns:a16="http://schemas.microsoft.com/office/drawing/2014/main" id="{84E7905D-B9A1-410A-9DA4-4E9A8B40CBF6}"/>
              </a:ext>
            </a:extLst>
          </p:cNvPr>
          <p:cNvSpPr txBox="1"/>
          <p:nvPr/>
        </p:nvSpPr>
        <p:spPr>
          <a:xfrm>
            <a:off x="9705784" y="2942614"/>
            <a:ext cx="2299760" cy="1569660"/>
          </a:xfrm>
          <a:prstGeom prst="rect">
            <a:avLst/>
          </a:prstGeom>
          <a:noFill/>
        </p:spPr>
        <p:txBody>
          <a:bodyPr wrap="square" rtlCol="0">
            <a:spAutoFit/>
          </a:bodyPr>
          <a:lstStyle/>
          <a:p>
            <a:r>
              <a:rPr lang="en-US" sz="2400" dirty="0">
                <a:solidFill>
                  <a:srgbClr val="FF0000"/>
                </a:solidFill>
              </a:rPr>
              <a:t>Creates </a:t>
            </a:r>
            <a:r>
              <a:rPr lang="en-US" sz="2400" dirty="0" err="1">
                <a:solidFill>
                  <a:srgbClr val="FF0000"/>
                </a:solidFill>
              </a:rPr>
              <a:t>cloudwatch</a:t>
            </a:r>
            <a:r>
              <a:rPr lang="en-US" sz="2400" dirty="0">
                <a:solidFill>
                  <a:srgbClr val="FF0000"/>
                </a:solidFill>
              </a:rPr>
              <a:t> metrics when the job runs</a:t>
            </a:r>
          </a:p>
        </p:txBody>
      </p:sp>
    </p:spTree>
    <p:extLst>
      <p:ext uri="{BB962C8B-B14F-4D97-AF65-F5344CB8AC3E}">
        <p14:creationId xmlns:p14="http://schemas.microsoft.com/office/powerpoint/2010/main" val="279288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2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3" grpId="0"/>
      <p:bldP spid="33" grpId="1"/>
      <p:bldP spid="35" grpId="0"/>
      <p:bldP spid="35" grpId="1"/>
      <p:bldP spid="42" grpId="0"/>
      <p:bldP spid="42" grpId="1"/>
      <p:bldP spid="44" grpId="0"/>
      <p:bldP spid="44" grpId="1"/>
      <p:bldP spid="48" grpId="0"/>
      <p:bldP spid="48" grpId="1"/>
      <p:bldP spid="50" grpId="0"/>
      <p:bldP spid="50" grpId="1"/>
      <p:bldP spid="53" grpId="0"/>
      <p:bldP spid="53" grpId="1"/>
      <p:bldP spid="5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618" y="801740"/>
            <a:ext cx="5024982" cy="4908692"/>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1DFCD354-2FFC-4C6B-BFA7-C3403CEC1BA6}"/>
              </a:ext>
            </a:extLst>
          </p:cNvPr>
          <p:cNvCxnSpPr>
            <a:cxnSpLocks/>
            <a:stCxn id="90" idx="3"/>
          </p:cNvCxnSpPr>
          <p:nvPr/>
        </p:nvCxnSpPr>
        <p:spPr>
          <a:xfrm>
            <a:off x="2983434" y="923836"/>
            <a:ext cx="1483791" cy="38108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EBA9610-7D52-4BDB-9896-8D64D34CFF8E}"/>
              </a:ext>
            </a:extLst>
          </p:cNvPr>
          <p:cNvCxnSpPr>
            <a:cxnSpLocks/>
            <a:stCxn id="110" idx="3"/>
          </p:cNvCxnSpPr>
          <p:nvPr/>
        </p:nvCxnSpPr>
        <p:spPr>
          <a:xfrm flipV="1">
            <a:off x="3205130" y="1666877"/>
            <a:ext cx="1233520" cy="5861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0D3909-6782-4BF5-B20B-5E0B19025149}"/>
              </a:ext>
            </a:extLst>
          </p:cNvPr>
          <p:cNvCxnSpPr>
            <a:cxnSpLocks/>
            <a:stCxn id="112" idx="3"/>
          </p:cNvCxnSpPr>
          <p:nvPr/>
        </p:nvCxnSpPr>
        <p:spPr>
          <a:xfrm flipV="1">
            <a:off x="2869134" y="2028826"/>
            <a:ext cx="1676400" cy="11086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flipV="1">
            <a:off x="2473815" y="2352676"/>
            <a:ext cx="2012460" cy="1278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56D52C-2AC7-4FC7-9EF4-C8795DC47B62}"/>
              </a:ext>
            </a:extLst>
          </p:cNvPr>
          <p:cNvCxnSpPr>
            <a:cxnSpLocks/>
            <a:stCxn id="99" idx="3"/>
          </p:cNvCxnSpPr>
          <p:nvPr/>
        </p:nvCxnSpPr>
        <p:spPr>
          <a:xfrm flipV="1">
            <a:off x="2819400" y="2676526"/>
            <a:ext cx="1666875" cy="25242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439B9-E5F7-4D0C-9595-8E6DF8671BEE}"/>
              </a:ext>
            </a:extLst>
          </p:cNvPr>
          <p:cNvCxnSpPr>
            <a:cxnSpLocks/>
          </p:cNvCxnSpPr>
          <p:nvPr/>
        </p:nvCxnSpPr>
        <p:spPr>
          <a:xfrm flipV="1">
            <a:off x="3471830" y="2962275"/>
            <a:ext cx="1052545" cy="274815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2F3D7E-A39F-4FD6-B4EC-06C3C0C03F8B}"/>
              </a:ext>
            </a:extLst>
          </p:cNvPr>
          <p:cNvCxnSpPr>
            <a:cxnSpLocks/>
            <a:stCxn id="106" idx="1"/>
          </p:cNvCxnSpPr>
          <p:nvPr/>
        </p:nvCxnSpPr>
        <p:spPr>
          <a:xfrm flipH="1" flipV="1">
            <a:off x="8627192" y="3319305"/>
            <a:ext cx="1105248" cy="3121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7F560BB-0A4C-46B8-8D78-040437DF353C}"/>
              </a:ext>
            </a:extLst>
          </p:cNvPr>
          <p:cNvCxnSpPr>
            <a:cxnSpLocks/>
            <a:stCxn id="108" idx="1"/>
          </p:cNvCxnSpPr>
          <p:nvPr/>
        </p:nvCxnSpPr>
        <p:spPr>
          <a:xfrm flipH="1" flipV="1">
            <a:off x="4679723" y="3610744"/>
            <a:ext cx="1757682" cy="1240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a:stCxn id="103" idx="1"/>
          </p:cNvCxnSpPr>
          <p:nvPr/>
        </p:nvCxnSpPr>
        <p:spPr>
          <a:xfrm flipH="1" flipV="1">
            <a:off x="5012117" y="3875913"/>
            <a:ext cx="1742112" cy="2379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3D90E76-BEF4-496A-BF00-6802EB8D6D67}"/>
              </a:ext>
            </a:extLst>
          </p:cNvPr>
          <p:cNvSpPr txBox="1"/>
          <p:nvPr/>
        </p:nvSpPr>
        <p:spPr>
          <a:xfrm>
            <a:off x="221184" y="323671"/>
            <a:ext cx="2762250" cy="1200329"/>
          </a:xfrm>
          <a:prstGeom prst="rect">
            <a:avLst/>
          </a:prstGeom>
          <a:noFill/>
        </p:spPr>
        <p:txBody>
          <a:bodyPr wrap="square" rtlCol="0">
            <a:spAutoFit/>
          </a:bodyPr>
          <a:lstStyle/>
          <a:p>
            <a:r>
              <a:rPr lang="en-US" sz="2400" dirty="0">
                <a:solidFill>
                  <a:srgbClr val="FF0000"/>
                </a:solidFill>
              </a:rPr>
              <a:t>This is the s3 path to where extra python resources will go</a:t>
            </a:r>
          </a:p>
        </p:txBody>
      </p:sp>
      <p:sp>
        <p:nvSpPr>
          <p:cNvPr id="97" name="TextBox 96">
            <a:extLst>
              <a:ext uri="{FF2B5EF4-FFF2-40B4-BE49-F238E27FC236}">
                <a16:creationId xmlns:a16="http://schemas.microsoft.com/office/drawing/2014/main" id="{D0BE41D1-1709-404A-BF64-1108A778CD8A}"/>
              </a:ext>
            </a:extLst>
          </p:cNvPr>
          <p:cNvSpPr txBox="1"/>
          <p:nvPr/>
        </p:nvSpPr>
        <p:spPr>
          <a:xfrm>
            <a:off x="221185" y="3216005"/>
            <a:ext cx="2252630" cy="830997"/>
          </a:xfrm>
          <a:prstGeom prst="rect">
            <a:avLst/>
          </a:prstGeom>
          <a:noFill/>
        </p:spPr>
        <p:txBody>
          <a:bodyPr wrap="square" rtlCol="0">
            <a:spAutoFit/>
          </a:bodyPr>
          <a:lstStyle/>
          <a:p>
            <a:r>
              <a:rPr lang="en-US" sz="2400" dirty="0">
                <a:solidFill>
                  <a:srgbClr val="FF0000"/>
                </a:solidFill>
              </a:rPr>
              <a:t>DPU=Data Processing Unit</a:t>
            </a:r>
          </a:p>
        </p:txBody>
      </p:sp>
      <p:sp>
        <p:nvSpPr>
          <p:cNvPr id="99" name="TextBox 98">
            <a:extLst>
              <a:ext uri="{FF2B5EF4-FFF2-40B4-BE49-F238E27FC236}">
                <a16:creationId xmlns:a16="http://schemas.microsoft.com/office/drawing/2014/main" id="{EBC5CC40-0489-41D8-9619-36FC28E352E1}"/>
              </a:ext>
            </a:extLst>
          </p:cNvPr>
          <p:cNvSpPr txBox="1"/>
          <p:nvPr/>
        </p:nvSpPr>
        <p:spPr>
          <a:xfrm>
            <a:off x="221184" y="4600575"/>
            <a:ext cx="2598216" cy="1200329"/>
          </a:xfrm>
          <a:prstGeom prst="rect">
            <a:avLst/>
          </a:prstGeom>
          <a:noFill/>
        </p:spPr>
        <p:txBody>
          <a:bodyPr wrap="square" rtlCol="0">
            <a:spAutoFit/>
          </a:bodyPr>
          <a:lstStyle/>
          <a:p>
            <a:r>
              <a:rPr lang="en-US" sz="2400" dirty="0">
                <a:solidFill>
                  <a:srgbClr val="FF0000"/>
                </a:solidFill>
              </a:rPr>
              <a:t>Number of times the glue job can run concurrently</a:t>
            </a:r>
          </a:p>
        </p:txBody>
      </p:sp>
      <p:sp>
        <p:nvSpPr>
          <p:cNvPr id="101" name="TextBox 100">
            <a:extLst>
              <a:ext uri="{FF2B5EF4-FFF2-40B4-BE49-F238E27FC236}">
                <a16:creationId xmlns:a16="http://schemas.microsoft.com/office/drawing/2014/main" id="{6A17B327-3B1E-4D2D-8AEE-F7092EB763F9}"/>
              </a:ext>
            </a:extLst>
          </p:cNvPr>
          <p:cNvSpPr txBox="1"/>
          <p:nvPr/>
        </p:nvSpPr>
        <p:spPr>
          <a:xfrm>
            <a:off x="133351" y="5839786"/>
            <a:ext cx="5553074" cy="461665"/>
          </a:xfrm>
          <a:prstGeom prst="rect">
            <a:avLst/>
          </a:prstGeom>
          <a:noFill/>
        </p:spPr>
        <p:txBody>
          <a:bodyPr wrap="square" rtlCol="0">
            <a:spAutoFit/>
          </a:bodyPr>
          <a:lstStyle/>
          <a:p>
            <a:r>
              <a:rPr lang="en-US" sz="2400" dirty="0">
                <a:solidFill>
                  <a:srgbClr val="FF0000"/>
                </a:solidFill>
              </a:rPr>
              <a:t>Max amount if time job is allowed to run</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6754229" y="5839786"/>
            <a:ext cx="4818646" cy="830997"/>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106" name="TextBox 105">
            <a:extLst>
              <a:ext uri="{FF2B5EF4-FFF2-40B4-BE49-F238E27FC236}">
                <a16:creationId xmlns:a16="http://schemas.microsoft.com/office/drawing/2014/main" id="{EE1EBFD8-B8B5-4A69-B173-33D14A1413F2}"/>
              </a:ext>
            </a:extLst>
          </p:cNvPr>
          <p:cNvSpPr txBox="1"/>
          <p:nvPr/>
        </p:nvSpPr>
        <p:spPr>
          <a:xfrm>
            <a:off x="9732440" y="2662007"/>
            <a:ext cx="2238375" cy="1938992"/>
          </a:xfrm>
          <a:prstGeom prst="rect">
            <a:avLst/>
          </a:prstGeom>
          <a:noFill/>
        </p:spPr>
        <p:txBody>
          <a:bodyPr wrap="square" rtlCol="0">
            <a:spAutoFit/>
          </a:bodyPr>
          <a:lstStyle/>
          <a:p>
            <a:r>
              <a:rPr lang="en-US" sz="2400" dirty="0">
                <a:solidFill>
                  <a:srgbClr val="FF0000"/>
                </a:solidFill>
              </a:rPr>
              <a:t>The message to send after a certain amount of time has passed</a:t>
            </a:r>
          </a:p>
        </p:txBody>
      </p:sp>
      <p:sp>
        <p:nvSpPr>
          <p:cNvPr id="108" name="TextBox 107">
            <a:extLst>
              <a:ext uri="{FF2B5EF4-FFF2-40B4-BE49-F238E27FC236}">
                <a16:creationId xmlns:a16="http://schemas.microsoft.com/office/drawing/2014/main" id="{74D4216F-BEA4-4840-9B95-1541353F3152}"/>
              </a:ext>
            </a:extLst>
          </p:cNvPr>
          <p:cNvSpPr txBox="1"/>
          <p:nvPr/>
        </p:nvSpPr>
        <p:spPr>
          <a:xfrm>
            <a:off x="6437405" y="3319305"/>
            <a:ext cx="2618371" cy="830997"/>
          </a:xfrm>
          <a:prstGeom prst="rect">
            <a:avLst/>
          </a:prstGeom>
          <a:noFill/>
        </p:spPr>
        <p:txBody>
          <a:bodyPr wrap="square" rtlCol="0">
            <a:spAutoFit/>
          </a:bodyPr>
          <a:lstStyle/>
          <a:p>
            <a:r>
              <a:rPr lang="en-US" sz="2400" dirty="0">
                <a:solidFill>
                  <a:srgbClr val="FF0000"/>
                </a:solidFill>
              </a:rPr>
              <a:t>Number of times job will retry</a:t>
            </a:r>
          </a:p>
        </p:txBody>
      </p:sp>
      <p:sp>
        <p:nvSpPr>
          <p:cNvPr id="110" name="TextBox 109">
            <a:extLst>
              <a:ext uri="{FF2B5EF4-FFF2-40B4-BE49-F238E27FC236}">
                <a16:creationId xmlns:a16="http://schemas.microsoft.com/office/drawing/2014/main" id="{550ABF8C-27AD-41E2-B905-E65BD90065AB}"/>
              </a:ext>
            </a:extLst>
          </p:cNvPr>
          <p:cNvSpPr txBox="1"/>
          <p:nvPr/>
        </p:nvSpPr>
        <p:spPr>
          <a:xfrm>
            <a:off x="221184" y="1652886"/>
            <a:ext cx="2983946" cy="1200329"/>
          </a:xfrm>
          <a:prstGeom prst="rect">
            <a:avLst/>
          </a:prstGeom>
          <a:noFill/>
        </p:spPr>
        <p:txBody>
          <a:bodyPr wrap="square" rtlCol="0">
            <a:spAutoFit/>
          </a:bodyPr>
          <a:lstStyle/>
          <a:p>
            <a:r>
              <a:rPr lang="en-US" sz="2400" dirty="0">
                <a:solidFill>
                  <a:srgbClr val="FF0000"/>
                </a:solidFill>
              </a:rPr>
              <a:t>This is the s3 path to where extra </a:t>
            </a:r>
            <a:r>
              <a:rPr lang="en-US" sz="2400" dirty="0" err="1">
                <a:solidFill>
                  <a:srgbClr val="FF0000"/>
                </a:solidFill>
              </a:rPr>
              <a:t>scala</a:t>
            </a:r>
            <a:r>
              <a:rPr lang="en-US" sz="2400" dirty="0">
                <a:solidFill>
                  <a:srgbClr val="FF0000"/>
                </a:solidFill>
              </a:rPr>
              <a:t> resources will go</a:t>
            </a:r>
          </a:p>
        </p:txBody>
      </p:sp>
      <p:sp>
        <p:nvSpPr>
          <p:cNvPr id="112" name="TextBox 111">
            <a:extLst>
              <a:ext uri="{FF2B5EF4-FFF2-40B4-BE49-F238E27FC236}">
                <a16:creationId xmlns:a16="http://schemas.microsoft.com/office/drawing/2014/main" id="{0C20FDD9-4085-4B21-B3DD-0AE8584010B6}"/>
              </a:ext>
            </a:extLst>
          </p:cNvPr>
          <p:cNvSpPr txBox="1"/>
          <p:nvPr/>
        </p:nvSpPr>
        <p:spPr>
          <a:xfrm>
            <a:off x="221185" y="2352676"/>
            <a:ext cx="2647949" cy="1569660"/>
          </a:xfrm>
          <a:prstGeom prst="rect">
            <a:avLst/>
          </a:prstGeom>
          <a:noFill/>
        </p:spPr>
        <p:txBody>
          <a:bodyPr wrap="square" rtlCol="0">
            <a:spAutoFit/>
          </a:bodyPr>
          <a:lstStyle/>
          <a:p>
            <a:r>
              <a:rPr lang="en-US" sz="2400" dirty="0">
                <a:solidFill>
                  <a:srgbClr val="FF0000"/>
                </a:solidFill>
              </a:rPr>
              <a:t>This is the s3 path to where extra configuration files will be referenced</a:t>
            </a:r>
          </a:p>
        </p:txBody>
      </p:sp>
      <p:sp>
        <p:nvSpPr>
          <p:cNvPr id="23" name="TextBox 22">
            <a:extLst>
              <a:ext uri="{FF2B5EF4-FFF2-40B4-BE49-F238E27FC236}">
                <a16:creationId xmlns:a16="http://schemas.microsoft.com/office/drawing/2014/main" id="{BCB5BDE2-E325-4C6F-AE57-C83FC3DFC0E2}"/>
              </a:ext>
            </a:extLst>
          </p:cNvPr>
          <p:cNvSpPr txBox="1"/>
          <p:nvPr/>
        </p:nvSpPr>
        <p:spPr>
          <a:xfrm>
            <a:off x="2647796" y="8675"/>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24" name="Oval 23">
            <a:extLst>
              <a:ext uri="{FF2B5EF4-FFF2-40B4-BE49-F238E27FC236}">
                <a16:creationId xmlns:a16="http://schemas.microsoft.com/office/drawing/2014/main" id="{97551916-10A1-47B5-97F9-CDEFDC8BFB4E}"/>
              </a:ext>
            </a:extLst>
          </p:cNvPr>
          <p:cNvSpPr/>
          <p:nvPr/>
        </p:nvSpPr>
        <p:spPr>
          <a:xfrm>
            <a:off x="6562725" y="5424288"/>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86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0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8"/>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1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0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7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0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0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0" grpId="1"/>
      <p:bldP spid="97" grpId="0"/>
      <p:bldP spid="97" grpId="1"/>
      <p:bldP spid="99" grpId="0"/>
      <p:bldP spid="99" grpId="1"/>
      <p:bldP spid="101" grpId="0"/>
      <p:bldP spid="101" grpId="1"/>
      <p:bldP spid="103" grpId="0"/>
      <p:bldP spid="103" grpId="1"/>
      <p:bldP spid="106" grpId="0"/>
      <p:bldP spid="106" grpId="1"/>
      <p:bldP spid="108" grpId="0"/>
      <p:bldP spid="108" grpId="1"/>
      <p:bldP spid="110" grpId="0"/>
      <p:bldP spid="110" grpId="1"/>
      <p:bldP spid="112" grpId="0"/>
      <p:bldP spid="112" grpId="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2" y="2950738"/>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a:off x="5524314" y="2417339"/>
            <a:ext cx="123640" cy="1617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2604901" y="158634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glue-tutorial-&lt;initials&gt;</a:t>
            </a:r>
          </a:p>
        </p:txBody>
      </p:sp>
      <p:sp>
        <p:nvSpPr>
          <p:cNvPr id="9" name="TextBox 8">
            <a:extLst>
              <a:ext uri="{FF2B5EF4-FFF2-40B4-BE49-F238E27FC236}">
                <a16:creationId xmlns:a16="http://schemas.microsoft.com/office/drawing/2014/main" id="{53CEA208-07F1-45F6-AA7C-463C83D139DF}"/>
              </a:ext>
            </a:extLst>
          </p:cNvPr>
          <p:cNvSpPr txBox="1"/>
          <p:nvPr/>
        </p:nvSpPr>
        <p:spPr>
          <a:xfrm>
            <a:off x="2647795" y="442633"/>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7" name="Oval 6">
            <a:extLst>
              <a:ext uri="{FF2B5EF4-FFF2-40B4-BE49-F238E27FC236}">
                <a16:creationId xmlns:a16="http://schemas.microsoft.com/office/drawing/2014/main" id="{F6CC8943-1745-4826-AE20-42F9E704D478}"/>
              </a:ext>
            </a:extLst>
          </p:cNvPr>
          <p:cNvSpPr/>
          <p:nvPr/>
        </p:nvSpPr>
        <p:spPr>
          <a:xfrm>
            <a:off x="6172200" y="5948180"/>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4073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7" name="TextBox 6">
            <a:extLst>
              <a:ext uri="{FF2B5EF4-FFF2-40B4-BE49-F238E27FC236}">
                <a16:creationId xmlns:a16="http://schemas.microsoft.com/office/drawing/2014/main" id="{85A51081-D2DC-4A77-93F5-D3423A428019}"/>
              </a:ext>
            </a:extLst>
          </p:cNvPr>
          <p:cNvSpPr txBox="1"/>
          <p:nvPr/>
        </p:nvSpPr>
        <p:spPr>
          <a:xfrm>
            <a:off x="2647795" y="442633"/>
            <a:ext cx="6896407" cy="769441"/>
          </a:xfrm>
          <a:prstGeom prst="rect">
            <a:avLst/>
          </a:prstGeom>
          <a:noFill/>
        </p:spPr>
        <p:txBody>
          <a:bodyPr wrap="square" rtlCol="0">
            <a:spAutoFit/>
          </a:bodyPr>
          <a:lstStyle/>
          <a:p>
            <a:pPr algn="ctr"/>
            <a:r>
              <a:rPr lang="en-US" sz="4400" dirty="0"/>
              <a:t>Create a Glue Job</a:t>
            </a:r>
            <a:endParaRPr lang="en-US" sz="3600" dirty="0"/>
          </a:p>
        </p:txBody>
      </p:sp>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4991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931FE-1BD9-4BCF-9974-245E670746B6}"/>
              </a:ext>
            </a:extLst>
          </p:cNvPr>
          <p:cNvPicPr>
            <a:picLocks noChangeAspect="1"/>
          </p:cNvPicPr>
          <p:nvPr/>
        </p:nvPicPr>
        <p:blipFill rotWithShape="1">
          <a:blip r:embed="rId2">
            <a:extLst>
              <a:ext uri="{28A0092B-C50C-407E-A947-70E740481C1C}">
                <a14:useLocalDpi xmlns:a14="http://schemas.microsoft.com/office/drawing/2010/main" val="0"/>
              </a:ext>
            </a:extLst>
          </a:blip>
          <a:srcRect t="1" r="3909" b="76720"/>
          <a:stretch/>
        </p:blipFill>
        <p:spPr>
          <a:xfrm>
            <a:off x="3483429" y="1747733"/>
            <a:ext cx="8549794" cy="2175338"/>
          </a:xfrm>
          <a:prstGeom prst="rect">
            <a:avLst/>
          </a:prstGeom>
          <a:ln>
            <a:solidFill>
              <a:schemeClr val="tx1"/>
            </a:solidFill>
          </a:ln>
        </p:spPr>
      </p:pic>
      <p:sp>
        <p:nvSpPr>
          <p:cNvPr id="2" name="TextBox 1">
            <a:extLst>
              <a:ext uri="{FF2B5EF4-FFF2-40B4-BE49-F238E27FC236}">
                <a16:creationId xmlns:a16="http://schemas.microsoft.com/office/drawing/2014/main" id="{D61BB9F2-0A2D-4D26-B4DD-EDD5950E76E6}"/>
              </a:ext>
            </a:extLst>
          </p:cNvPr>
          <p:cNvSpPr txBox="1"/>
          <p:nvPr/>
        </p:nvSpPr>
        <p:spPr>
          <a:xfrm>
            <a:off x="235061" y="775889"/>
            <a:ext cx="3048000" cy="2954655"/>
          </a:xfrm>
          <a:prstGeom prst="rect">
            <a:avLst/>
          </a:prstGeom>
          <a:noFill/>
        </p:spPr>
        <p:txBody>
          <a:bodyPr wrap="square" rtlCol="0">
            <a:spAutoFit/>
          </a:bodyPr>
          <a:lstStyle/>
          <a:p>
            <a:r>
              <a:rPr lang="en-US" sz="2400" dirty="0">
                <a:solidFill>
                  <a:srgbClr val="FF0000"/>
                </a:solidFill>
              </a:rPr>
              <a:t>This code is setting up the environment to run the script. Under the covers of glue it is </a:t>
            </a:r>
            <a:r>
              <a:rPr lang="en-US" sz="2400" dirty="0" err="1">
                <a:solidFill>
                  <a:srgbClr val="FF0000"/>
                </a:solidFill>
              </a:rPr>
              <a:t>pyspark</a:t>
            </a:r>
            <a:r>
              <a:rPr lang="en-US" sz="2400" dirty="0">
                <a:solidFill>
                  <a:srgbClr val="FF0000"/>
                </a:solidFill>
              </a:rPr>
              <a:t> that is doing all of the work. </a:t>
            </a:r>
          </a:p>
          <a:p>
            <a:endParaRPr lang="en-US" dirty="0"/>
          </a:p>
        </p:txBody>
      </p:sp>
      <p:sp>
        <p:nvSpPr>
          <p:cNvPr id="7" name="TextBox 6">
            <a:extLst>
              <a:ext uri="{FF2B5EF4-FFF2-40B4-BE49-F238E27FC236}">
                <a16:creationId xmlns:a16="http://schemas.microsoft.com/office/drawing/2014/main" id="{32B73668-43CD-4BE6-A0BC-4FC681203A55}"/>
              </a:ext>
            </a:extLst>
          </p:cNvPr>
          <p:cNvSpPr txBox="1"/>
          <p:nvPr/>
        </p:nvSpPr>
        <p:spPr>
          <a:xfrm>
            <a:off x="8709452" y="4238604"/>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sp>
        <p:nvSpPr>
          <p:cNvPr id="8" name="TextBox 7">
            <a:extLst>
              <a:ext uri="{FF2B5EF4-FFF2-40B4-BE49-F238E27FC236}">
                <a16:creationId xmlns:a16="http://schemas.microsoft.com/office/drawing/2014/main" id="{F46D5006-9188-4CD5-B347-A698618CDD7E}"/>
              </a:ext>
            </a:extLst>
          </p:cNvPr>
          <p:cNvSpPr txBox="1"/>
          <p:nvPr/>
        </p:nvSpPr>
        <p:spPr>
          <a:xfrm>
            <a:off x="3697572" y="591871"/>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9" name="Straight Arrow Connector 8">
            <a:extLst>
              <a:ext uri="{FF2B5EF4-FFF2-40B4-BE49-F238E27FC236}">
                <a16:creationId xmlns:a16="http://schemas.microsoft.com/office/drawing/2014/main" id="{E39DBFAB-B980-4B4D-BE8A-7ECF23FC2A93}"/>
              </a:ext>
            </a:extLst>
          </p:cNvPr>
          <p:cNvCxnSpPr>
            <a:cxnSpLocks/>
            <a:stCxn id="10" idx="3"/>
          </p:cNvCxnSpPr>
          <p:nvPr/>
        </p:nvCxnSpPr>
        <p:spPr>
          <a:xfrm flipV="1">
            <a:off x="2801900" y="3489744"/>
            <a:ext cx="1057029" cy="1528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0D2D01-F8FD-4FC5-ABAD-A7E65016917D}"/>
              </a:ext>
            </a:extLst>
          </p:cNvPr>
          <p:cNvSpPr txBox="1"/>
          <p:nvPr/>
        </p:nvSpPr>
        <p:spPr>
          <a:xfrm>
            <a:off x="508643" y="4048704"/>
            <a:ext cx="2293257" cy="1938992"/>
          </a:xfrm>
          <a:prstGeom prst="rect">
            <a:avLst/>
          </a:prstGeom>
          <a:noFill/>
        </p:spPr>
        <p:txBody>
          <a:bodyPr wrap="square" rtlCol="0">
            <a:spAutoFit/>
          </a:bodyPr>
          <a:lstStyle/>
          <a:p>
            <a:r>
              <a:rPr lang="en-US" sz="2400" dirty="0">
                <a:solidFill>
                  <a:srgbClr val="FF0000"/>
                </a:solidFill>
              </a:rPr>
              <a:t>These are the parameters that were passed into the glue job</a:t>
            </a:r>
          </a:p>
        </p:txBody>
      </p:sp>
      <p:cxnSp>
        <p:nvCxnSpPr>
          <p:cNvPr id="11" name="Straight Arrow Connector 10">
            <a:extLst>
              <a:ext uri="{FF2B5EF4-FFF2-40B4-BE49-F238E27FC236}">
                <a16:creationId xmlns:a16="http://schemas.microsoft.com/office/drawing/2014/main" id="{95A7E502-742A-49B6-97B9-033BBD453E8F}"/>
              </a:ext>
            </a:extLst>
          </p:cNvPr>
          <p:cNvCxnSpPr>
            <a:cxnSpLocks/>
            <a:stCxn id="12" idx="0"/>
          </p:cNvCxnSpPr>
          <p:nvPr/>
        </p:nvCxnSpPr>
        <p:spPr>
          <a:xfrm flipH="1" flipV="1">
            <a:off x="4795025" y="3923071"/>
            <a:ext cx="715724" cy="4841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F185A64-C616-42CE-A11C-221F92E0C9DF}"/>
              </a:ext>
            </a:extLst>
          </p:cNvPr>
          <p:cNvSpPr txBox="1"/>
          <p:nvPr/>
        </p:nvSpPr>
        <p:spPr>
          <a:xfrm>
            <a:off x="3858929" y="4407265"/>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cxnSp>
        <p:nvCxnSpPr>
          <p:cNvPr id="13" name="Straight Arrow Connector 12">
            <a:extLst>
              <a:ext uri="{FF2B5EF4-FFF2-40B4-BE49-F238E27FC236}">
                <a16:creationId xmlns:a16="http://schemas.microsoft.com/office/drawing/2014/main" id="{03DD66E5-9B86-41DC-A04F-10A073DB4415}"/>
              </a:ext>
            </a:extLst>
          </p:cNvPr>
          <p:cNvCxnSpPr>
            <a:cxnSpLocks/>
            <a:stCxn id="2" idx="3"/>
          </p:cNvCxnSpPr>
          <p:nvPr/>
        </p:nvCxnSpPr>
        <p:spPr>
          <a:xfrm>
            <a:off x="3283061" y="2253217"/>
            <a:ext cx="469125" cy="5637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3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4DB5A-4150-4CB8-8920-A5860C6FBFED}"/>
              </a:ext>
            </a:extLst>
          </p:cNvPr>
          <p:cNvPicPr>
            <a:picLocks noChangeAspect="1"/>
          </p:cNvPicPr>
          <p:nvPr/>
        </p:nvPicPr>
        <p:blipFill rotWithShape="1">
          <a:blip r:embed="rId3">
            <a:extLst>
              <a:ext uri="{28A0092B-C50C-407E-A947-70E740481C1C}">
                <a14:useLocalDpi xmlns:a14="http://schemas.microsoft.com/office/drawing/2010/main" val="0"/>
              </a:ext>
            </a:extLst>
          </a:blip>
          <a:srcRect l="-1" t="22999" r="48164" b="66998"/>
          <a:stretch/>
        </p:blipFill>
        <p:spPr>
          <a:xfrm>
            <a:off x="4786964" y="1904088"/>
            <a:ext cx="6974831" cy="1413597"/>
          </a:xfrm>
          <a:prstGeom prst="rect">
            <a:avLst/>
          </a:prstGeom>
          <a:ln>
            <a:solidFill>
              <a:schemeClr val="tx1"/>
            </a:solidFill>
          </a:ln>
        </p:spPr>
      </p:pic>
      <p:sp>
        <p:nvSpPr>
          <p:cNvPr id="6" name="TextBox 5">
            <a:extLst>
              <a:ext uri="{FF2B5EF4-FFF2-40B4-BE49-F238E27FC236}">
                <a16:creationId xmlns:a16="http://schemas.microsoft.com/office/drawing/2014/main" id="{98CF1A25-2CA8-45EC-972E-B7C597207F02}"/>
              </a:ext>
            </a:extLst>
          </p:cNvPr>
          <p:cNvSpPr txBox="1"/>
          <p:nvPr/>
        </p:nvSpPr>
        <p:spPr>
          <a:xfrm>
            <a:off x="3697572" y="591871"/>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15" name="Straight Arrow Connector 14">
            <a:extLst>
              <a:ext uri="{FF2B5EF4-FFF2-40B4-BE49-F238E27FC236}">
                <a16:creationId xmlns:a16="http://schemas.microsoft.com/office/drawing/2014/main" id="{C850E2DD-2BE1-4D35-A60B-119663998BD7}"/>
              </a:ext>
            </a:extLst>
          </p:cNvPr>
          <p:cNvCxnSpPr>
            <a:cxnSpLocks/>
            <a:stCxn id="26" idx="3"/>
          </p:cNvCxnSpPr>
          <p:nvPr/>
        </p:nvCxnSpPr>
        <p:spPr>
          <a:xfrm>
            <a:off x="3314299" y="2242155"/>
            <a:ext cx="2181726"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00B403-180E-4A98-9615-F6470C0D9272}"/>
              </a:ext>
            </a:extLst>
          </p:cNvPr>
          <p:cNvCxnSpPr>
            <a:cxnSpLocks/>
            <a:stCxn id="22" idx="0"/>
          </p:cNvCxnSpPr>
          <p:nvPr/>
        </p:nvCxnSpPr>
        <p:spPr>
          <a:xfrm flipV="1">
            <a:off x="2778118" y="2502568"/>
            <a:ext cx="3064417" cy="219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68A651C-CE58-4C35-917A-1BD2BEAE5953}"/>
              </a:ext>
            </a:extLst>
          </p:cNvPr>
          <p:cNvSpPr txBox="1"/>
          <p:nvPr/>
        </p:nvSpPr>
        <p:spPr>
          <a:xfrm>
            <a:off x="1368418" y="4696469"/>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26" name="TextBox 25">
            <a:extLst>
              <a:ext uri="{FF2B5EF4-FFF2-40B4-BE49-F238E27FC236}">
                <a16:creationId xmlns:a16="http://schemas.microsoft.com/office/drawing/2014/main" id="{1A1615C9-F3BA-468E-9B65-05A228DBE77B}"/>
              </a:ext>
            </a:extLst>
          </p:cNvPr>
          <p:cNvSpPr txBox="1"/>
          <p:nvPr/>
        </p:nvSpPr>
        <p:spPr>
          <a:xfrm>
            <a:off x="878172" y="1457325"/>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28" name="TextBox 27">
            <a:extLst>
              <a:ext uri="{FF2B5EF4-FFF2-40B4-BE49-F238E27FC236}">
                <a16:creationId xmlns:a16="http://schemas.microsoft.com/office/drawing/2014/main" id="{EF29BDE7-F12F-432A-9A4B-CF99D4DE9DA1}"/>
              </a:ext>
            </a:extLst>
          </p:cNvPr>
          <p:cNvSpPr txBox="1"/>
          <p:nvPr/>
        </p:nvSpPr>
        <p:spPr>
          <a:xfrm>
            <a:off x="7010400" y="4752975"/>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29" name="Straight Arrow Connector 28">
            <a:extLst>
              <a:ext uri="{FF2B5EF4-FFF2-40B4-BE49-F238E27FC236}">
                <a16:creationId xmlns:a16="http://schemas.microsoft.com/office/drawing/2014/main" id="{9E2429A9-8084-4A69-AB37-2AB94746FB58}"/>
              </a:ext>
            </a:extLst>
          </p:cNvPr>
          <p:cNvCxnSpPr>
            <a:cxnSpLocks/>
            <a:stCxn id="28" idx="0"/>
          </p:cNvCxnSpPr>
          <p:nvPr/>
        </p:nvCxnSpPr>
        <p:spPr>
          <a:xfrm flipH="1" flipV="1">
            <a:off x="7315200" y="2897204"/>
            <a:ext cx="1624013" cy="185577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35CD1D-1340-440E-BA1E-ACD3F46517AD}"/>
              </a:ext>
            </a:extLst>
          </p:cNvPr>
          <p:cNvSpPr txBox="1"/>
          <p:nvPr/>
        </p:nvSpPr>
        <p:spPr>
          <a:xfrm>
            <a:off x="3697572" y="591871"/>
            <a:ext cx="4796856" cy="769441"/>
          </a:xfrm>
          <a:prstGeom prst="rect">
            <a:avLst/>
          </a:prstGeom>
          <a:noFill/>
        </p:spPr>
        <p:txBody>
          <a:bodyPr wrap="square" rtlCol="0">
            <a:spAutoFit/>
          </a:bodyPr>
          <a:lstStyle/>
          <a:p>
            <a:pPr algn="ctr"/>
            <a:r>
              <a:rPr lang="en-US" sz="4400" dirty="0"/>
              <a:t>Writing the script</a:t>
            </a:r>
            <a:endParaRPr lang="en-US" sz="3600" dirty="0"/>
          </a:p>
        </p:txBody>
      </p:sp>
      <p:sp>
        <p:nvSpPr>
          <p:cNvPr id="8" name="TextBox 7">
            <a:extLst>
              <a:ext uri="{FF2B5EF4-FFF2-40B4-BE49-F238E27FC236}">
                <a16:creationId xmlns:a16="http://schemas.microsoft.com/office/drawing/2014/main" id="{C925D369-72F6-4F22-9D36-45CBF3242C11}"/>
              </a:ext>
            </a:extLst>
          </p:cNvPr>
          <p:cNvSpPr txBox="1"/>
          <p:nvPr/>
        </p:nvSpPr>
        <p:spPr>
          <a:xfrm>
            <a:off x="447675" y="185737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a:t>
            </a:r>
            <a:r>
              <a:rPr lang="en-US" sz="2400" dirty="0" err="1">
                <a:solidFill>
                  <a:srgbClr val="FF0000"/>
                </a:solidFill>
              </a:rPr>
              <a:t>DataFrame</a:t>
            </a:r>
            <a:endParaRPr lang="en-US" sz="2400" dirty="0">
              <a:solidFill>
                <a:srgbClr val="FF0000"/>
              </a:solidFill>
            </a:endParaRPr>
          </a:p>
        </p:txBody>
      </p:sp>
      <p:sp>
        <p:nvSpPr>
          <p:cNvPr id="14" name="TextBox 13">
            <a:extLst>
              <a:ext uri="{FF2B5EF4-FFF2-40B4-BE49-F238E27FC236}">
                <a16:creationId xmlns:a16="http://schemas.microsoft.com/office/drawing/2014/main" id="{503CC69B-ACFD-47B5-B5AE-78357D0486D2}"/>
              </a:ext>
            </a:extLst>
          </p:cNvPr>
          <p:cNvSpPr txBox="1"/>
          <p:nvPr/>
        </p:nvSpPr>
        <p:spPr>
          <a:xfrm>
            <a:off x="447675" y="3429000"/>
            <a:ext cx="3819525" cy="830997"/>
          </a:xfrm>
          <a:prstGeom prst="rect">
            <a:avLst/>
          </a:prstGeom>
          <a:noFill/>
        </p:spPr>
        <p:txBody>
          <a:bodyPr wrap="square" rtlCol="0">
            <a:spAutoFit/>
          </a:bodyPr>
          <a:lstStyle/>
          <a:p>
            <a:r>
              <a:rPr lang="en-US" sz="2400" dirty="0">
                <a:solidFill>
                  <a:srgbClr val="FF0000"/>
                </a:solidFill>
              </a:rPr>
              <a:t>This is where the transformations happen.</a:t>
            </a:r>
          </a:p>
        </p:txBody>
      </p:sp>
      <p:pic>
        <p:nvPicPr>
          <p:cNvPr id="18" name="Picture 17">
            <a:extLst>
              <a:ext uri="{FF2B5EF4-FFF2-40B4-BE49-F238E27FC236}">
                <a16:creationId xmlns:a16="http://schemas.microsoft.com/office/drawing/2014/main" id="{582FBB75-9089-48F2-8E65-14E1A5D55FC0}"/>
              </a:ext>
            </a:extLst>
          </p:cNvPr>
          <p:cNvPicPr>
            <a:picLocks noChangeAspect="1"/>
          </p:cNvPicPr>
          <p:nvPr/>
        </p:nvPicPr>
        <p:blipFill rotWithShape="1">
          <a:blip r:embed="rId3">
            <a:extLst>
              <a:ext uri="{28A0092B-C50C-407E-A947-70E740481C1C}">
                <a14:useLocalDpi xmlns:a14="http://schemas.microsoft.com/office/drawing/2010/main" val="0"/>
              </a:ext>
            </a:extLst>
          </a:blip>
          <a:srcRect t="37675" r="31785" b="44175"/>
          <a:stretch/>
        </p:blipFill>
        <p:spPr>
          <a:xfrm>
            <a:off x="5043574" y="2016306"/>
            <a:ext cx="6901707" cy="1640622"/>
          </a:xfrm>
          <a:prstGeom prst="rect">
            <a:avLst/>
          </a:prstGeom>
          <a:ln>
            <a:solidFill>
              <a:schemeClr val="tx1"/>
            </a:solidFill>
          </a:ln>
        </p:spPr>
      </p:pic>
      <p:cxnSp>
        <p:nvCxnSpPr>
          <p:cNvPr id="20" name="Straight Arrow Connector 19">
            <a:extLst>
              <a:ext uri="{FF2B5EF4-FFF2-40B4-BE49-F238E27FC236}">
                <a16:creationId xmlns:a16="http://schemas.microsoft.com/office/drawing/2014/main" id="{C86C90FF-81EA-459E-AC33-B420F456F27B}"/>
              </a:ext>
            </a:extLst>
          </p:cNvPr>
          <p:cNvCxnSpPr>
            <a:cxnSpLocks/>
          </p:cNvCxnSpPr>
          <p:nvPr/>
        </p:nvCxnSpPr>
        <p:spPr>
          <a:xfrm>
            <a:off x="4267200" y="2272874"/>
            <a:ext cx="1247775" cy="33061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DDF412-6877-411C-BCA2-7D1F15ABA854}"/>
              </a:ext>
            </a:extLst>
          </p:cNvPr>
          <p:cNvCxnSpPr>
            <a:cxnSpLocks/>
          </p:cNvCxnSpPr>
          <p:nvPr/>
        </p:nvCxnSpPr>
        <p:spPr>
          <a:xfrm flipV="1">
            <a:off x="4181475" y="3018984"/>
            <a:ext cx="1333500" cy="9053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8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B5205B-B38A-41B3-A13D-27F0528973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800" r="33266"/>
          <a:stretch/>
        </p:blipFill>
        <p:spPr>
          <a:xfrm>
            <a:off x="5555932" y="1771650"/>
            <a:ext cx="6100473" cy="3609975"/>
          </a:xfrm>
          <a:ln>
            <a:solidFill>
              <a:schemeClr val="tx1"/>
            </a:solidFill>
          </a:ln>
        </p:spPr>
      </p:pic>
      <p:sp>
        <p:nvSpPr>
          <p:cNvPr id="6" name="TextBox 5">
            <a:extLst>
              <a:ext uri="{FF2B5EF4-FFF2-40B4-BE49-F238E27FC236}">
                <a16:creationId xmlns:a16="http://schemas.microsoft.com/office/drawing/2014/main" id="{5EFAD5E7-2766-4908-9534-2752720C0917}"/>
              </a:ext>
            </a:extLst>
          </p:cNvPr>
          <p:cNvSpPr txBox="1"/>
          <p:nvPr/>
        </p:nvSpPr>
        <p:spPr>
          <a:xfrm>
            <a:off x="3697572" y="591871"/>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7" name="Straight Arrow Connector 6">
            <a:extLst>
              <a:ext uri="{FF2B5EF4-FFF2-40B4-BE49-F238E27FC236}">
                <a16:creationId xmlns:a16="http://schemas.microsoft.com/office/drawing/2014/main" id="{3894B36B-ABE3-40FF-8C3D-04C34B603993}"/>
              </a:ext>
            </a:extLst>
          </p:cNvPr>
          <p:cNvCxnSpPr>
            <a:cxnSpLocks/>
            <a:stCxn id="11" idx="3"/>
          </p:cNvCxnSpPr>
          <p:nvPr/>
        </p:nvCxnSpPr>
        <p:spPr>
          <a:xfrm>
            <a:off x="3571874" y="1908780"/>
            <a:ext cx="2381251" cy="1041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B74DD2-7B30-42BE-9DCD-7692C86A9385}"/>
              </a:ext>
            </a:extLst>
          </p:cNvPr>
          <p:cNvCxnSpPr>
            <a:cxnSpLocks/>
            <a:stCxn id="14" idx="3"/>
          </p:cNvCxnSpPr>
          <p:nvPr/>
        </p:nvCxnSpPr>
        <p:spPr>
          <a:xfrm flipV="1">
            <a:off x="4333875" y="2976182"/>
            <a:ext cx="1685925" cy="14662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B6A77B-ABFF-461C-8EF4-A11929C1A952}"/>
              </a:ext>
            </a:extLst>
          </p:cNvPr>
          <p:cNvSpPr txBox="1"/>
          <p:nvPr/>
        </p:nvSpPr>
        <p:spPr>
          <a:xfrm>
            <a:off x="304799" y="1123950"/>
            <a:ext cx="3267075" cy="1569660"/>
          </a:xfrm>
          <a:prstGeom prst="rect">
            <a:avLst/>
          </a:prstGeom>
          <a:noFill/>
        </p:spPr>
        <p:txBody>
          <a:bodyPr wrap="square" rtlCol="0">
            <a:spAutoFit/>
          </a:bodyPr>
          <a:lstStyle/>
          <a:p>
            <a:r>
              <a:rPr lang="en-US" sz="2400" dirty="0">
                <a:solidFill>
                  <a:srgbClr val="FF0000"/>
                </a:solidFill>
              </a:rPr>
              <a:t>This is converting the </a:t>
            </a:r>
            <a:r>
              <a:rPr lang="en-US" sz="2400" dirty="0" err="1">
                <a:solidFill>
                  <a:srgbClr val="FF0000"/>
                </a:solidFill>
              </a:rPr>
              <a:t>pyspark</a:t>
            </a:r>
            <a:r>
              <a:rPr lang="en-US" sz="2400" dirty="0">
                <a:solidFill>
                  <a:srgbClr val="FF0000"/>
                </a:solidFill>
              </a:rPr>
              <a:t> </a:t>
            </a:r>
            <a:r>
              <a:rPr lang="en-US" sz="2400" dirty="0" err="1">
                <a:solidFill>
                  <a:srgbClr val="FF0000"/>
                </a:solidFill>
              </a:rPr>
              <a:t>DataFrame</a:t>
            </a:r>
            <a:r>
              <a:rPr lang="en-US" sz="2400" dirty="0">
                <a:solidFill>
                  <a:srgbClr val="FF0000"/>
                </a:solidFill>
              </a:rPr>
              <a:t> back into a glue </a:t>
            </a:r>
            <a:r>
              <a:rPr lang="en-US" sz="2400" dirty="0" err="1">
                <a:solidFill>
                  <a:srgbClr val="FF0000"/>
                </a:solidFill>
              </a:rPr>
              <a:t>DynamicFrame</a:t>
            </a:r>
            <a:endParaRPr lang="en-US" sz="2400" dirty="0">
              <a:solidFill>
                <a:srgbClr val="FF0000"/>
              </a:solidFill>
            </a:endParaRPr>
          </a:p>
        </p:txBody>
      </p:sp>
      <p:sp>
        <p:nvSpPr>
          <p:cNvPr id="14" name="TextBox 13">
            <a:extLst>
              <a:ext uri="{FF2B5EF4-FFF2-40B4-BE49-F238E27FC236}">
                <a16:creationId xmlns:a16="http://schemas.microsoft.com/office/drawing/2014/main" id="{42D5ED48-9C0C-40C8-87F7-43625FE020D2}"/>
              </a:ext>
            </a:extLst>
          </p:cNvPr>
          <p:cNvSpPr txBox="1"/>
          <p:nvPr/>
        </p:nvSpPr>
        <p:spPr>
          <a:xfrm>
            <a:off x="390525" y="3657600"/>
            <a:ext cx="3943350" cy="1569660"/>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Tree>
    <p:extLst>
      <p:ext uri="{BB962C8B-B14F-4D97-AF65-F5344CB8AC3E}">
        <p14:creationId xmlns:p14="http://schemas.microsoft.com/office/powerpoint/2010/main" val="216640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D6B1D-10C8-423A-8E77-9341AD2A8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951" y="1847823"/>
            <a:ext cx="7195449" cy="2105052"/>
          </a:xfrm>
          <a:prstGeom prst="rect">
            <a:avLst/>
          </a:prstGeom>
          <a:ln>
            <a:solidFill>
              <a:schemeClr val="tx1"/>
            </a:solidFill>
          </a:ln>
        </p:spPr>
      </p:pic>
      <p:sp>
        <p:nvSpPr>
          <p:cNvPr id="6" name="TextBox 5">
            <a:extLst>
              <a:ext uri="{FF2B5EF4-FFF2-40B4-BE49-F238E27FC236}">
                <a16:creationId xmlns:a16="http://schemas.microsoft.com/office/drawing/2014/main" id="{42C3E6B1-065E-4CCD-B0B5-1BCD58E71A2E}"/>
              </a:ext>
            </a:extLst>
          </p:cNvPr>
          <p:cNvSpPr txBox="1"/>
          <p:nvPr/>
        </p:nvSpPr>
        <p:spPr>
          <a:xfrm>
            <a:off x="3697572" y="591871"/>
            <a:ext cx="4796856" cy="769441"/>
          </a:xfrm>
          <a:prstGeom prst="rect">
            <a:avLst/>
          </a:prstGeom>
          <a:noFill/>
        </p:spPr>
        <p:txBody>
          <a:bodyPr wrap="square" rtlCol="0">
            <a:spAutoFit/>
          </a:bodyPr>
          <a:lstStyle/>
          <a:p>
            <a:pPr algn="ctr"/>
            <a:r>
              <a:rPr lang="en-US" sz="4400" dirty="0"/>
              <a:t>Writing the script</a:t>
            </a:r>
            <a:endParaRPr lang="en-US" sz="3600" dirty="0"/>
          </a:p>
        </p:txBody>
      </p:sp>
      <p:cxnSp>
        <p:nvCxnSpPr>
          <p:cNvPr id="7" name="Straight Arrow Connector 6">
            <a:extLst>
              <a:ext uri="{FF2B5EF4-FFF2-40B4-BE49-F238E27FC236}">
                <a16:creationId xmlns:a16="http://schemas.microsoft.com/office/drawing/2014/main" id="{670DAF1C-14F4-43F9-803D-4781B774BC43}"/>
              </a:ext>
            </a:extLst>
          </p:cNvPr>
          <p:cNvCxnSpPr>
            <a:cxnSpLocks/>
            <a:stCxn id="8" idx="3"/>
          </p:cNvCxnSpPr>
          <p:nvPr/>
        </p:nvCxnSpPr>
        <p:spPr>
          <a:xfrm flipV="1">
            <a:off x="4114800" y="2346310"/>
            <a:ext cx="1000125" cy="2614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2B8D2-F695-4714-A0A8-A425B166DFE7}"/>
              </a:ext>
            </a:extLst>
          </p:cNvPr>
          <p:cNvSpPr txBox="1"/>
          <p:nvPr/>
        </p:nvSpPr>
        <p:spPr>
          <a:xfrm>
            <a:off x="466725" y="163830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Tree>
    <p:extLst>
      <p:ext uri="{BB962C8B-B14F-4D97-AF65-F5344CB8AC3E}">
        <p14:creationId xmlns:p14="http://schemas.microsoft.com/office/powerpoint/2010/main" val="29701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Aws Redshift</a:t>
            </a:r>
          </a:p>
        </p:txBody>
      </p:sp>
      <p:pic>
        <p:nvPicPr>
          <p:cNvPr id="4" name="Picture 3">
            <a:extLst>
              <a:ext uri="{FF2B5EF4-FFF2-40B4-BE49-F238E27FC236}">
                <a16:creationId xmlns:a16="http://schemas.microsoft.com/office/drawing/2014/main" id="{4EB03BF9-E109-4529-8A24-DF75F16085A9}"/>
              </a:ext>
            </a:extLst>
          </p:cNvPr>
          <p:cNvPicPr>
            <a:picLocks noChangeAspect="1"/>
          </p:cNvPicPr>
          <p:nvPr/>
        </p:nvPicPr>
        <p:blipFill>
          <a:blip r:embed="rId3"/>
          <a:stretch>
            <a:fillRect/>
          </a:stretch>
        </p:blipFill>
        <p:spPr>
          <a:xfrm>
            <a:off x="372532" y="1878541"/>
            <a:ext cx="9753600" cy="459105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7D10-AD46-4C68-8D8D-2A61545E0AEF}"/>
              </a:ext>
            </a:extLst>
          </p:cNvPr>
          <p:cNvSpPr>
            <a:spLocks noGrp="1"/>
          </p:cNvSpPr>
          <p:nvPr>
            <p:ph type="title"/>
          </p:nvPr>
        </p:nvSpPr>
        <p:spPr/>
        <p:txBody>
          <a:bodyPr/>
          <a:lstStyle/>
          <a:p>
            <a:r>
              <a:rPr lang="en-US" dirty="0"/>
              <a:t>AWS Glue</a:t>
            </a:r>
          </a:p>
        </p:txBody>
      </p:sp>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dirty="0"/>
              <a:t>Amazon Web Services tool to Extract, Transform, and Load(ETL)</a:t>
            </a:r>
          </a:p>
          <a:p>
            <a:r>
              <a:rPr lang="en-US" dirty="0"/>
              <a:t>Used to prepare and load data for business analytics</a:t>
            </a:r>
          </a:p>
          <a:p>
            <a:endParaRPr lang="en-US" dirty="0"/>
          </a:p>
          <a:p>
            <a:endParaRPr lang="en-US" dirty="0"/>
          </a:p>
        </p:txBody>
      </p:sp>
      <p:pic>
        <p:nvPicPr>
          <p:cNvPr id="24" name="Picture 23">
            <a:extLst>
              <a:ext uri="{FF2B5EF4-FFF2-40B4-BE49-F238E27FC236}">
                <a16:creationId xmlns:a16="http://schemas.microsoft.com/office/drawing/2014/main" id="{CF583439-D58D-46FD-9DBA-EAF7E97892D8}"/>
              </a:ext>
            </a:extLst>
          </p:cNvPr>
          <p:cNvPicPr>
            <a:picLocks noChangeAspect="1"/>
          </p:cNvPicPr>
          <p:nvPr/>
        </p:nvPicPr>
        <p:blipFill>
          <a:blip r:embed="rId3"/>
          <a:stretch>
            <a:fillRect/>
          </a:stretch>
        </p:blipFill>
        <p:spPr>
          <a:xfrm>
            <a:off x="5181600" y="4160872"/>
            <a:ext cx="1828800" cy="1828800"/>
          </a:xfrm>
          <a:prstGeom prst="rect">
            <a:avLst/>
          </a:prstGeom>
        </p:spPr>
      </p:pic>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2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545438" y="1213693"/>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4" y="1948627"/>
            <a:ext cx="422091" cy="830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5456698" y="1349119"/>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7" grpId="0"/>
      <p:bldP spid="17" grpId="1"/>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551" y="1070520"/>
            <a:ext cx="7668208" cy="5635120"/>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Connect to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9321273" y="3747244"/>
            <a:ext cx="2647016"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023254" y="457824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7783105" y="6296025"/>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2887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Create tables in Redshift</a:t>
            </a:r>
            <a:endParaRPr lang="en-US" sz="3600" dirty="0"/>
          </a:p>
        </p:txBody>
      </p:sp>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569660"/>
          </a:xfrm>
          <a:prstGeom prst="rect">
            <a:avLst/>
          </a:prstGeom>
          <a:noFill/>
        </p:spPr>
        <p:txBody>
          <a:bodyPr wrap="square" rtlCol="0">
            <a:spAutoFit/>
          </a:bodyPr>
          <a:lstStyle/>
          <a:p>
            <a:r>
              <a:rPr lang="en-US" sz="2400" dirty="0">
                <a:solidFill>
                  <a:srgbClr val="FF0000"/>
                </a:solidFill>
              </a:rPr>
              <a:t>Copy the SQL script from the </a:t>
            </a:r>
            <a:r>
              <a:rPr lang="en-US" sz="2400" dirty="0" err="1">
                <a:solidFill>
                  <a:srgbClr val="FF0000"/>
                </a:solidFill>
              </a:rPr>
              <a:t>github</a:t>
            </a:r>
            <a:r>
              <a:rPr lang="en-US" sz="2400" dirty="0">
                <a:solidFill>
                  <a:srgbClr val="FF0000"/>
                </a:solidFill>
              </a:rPr>
              <a:t>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2990563" y="3652453"/>
            <a:ext cx="943262" cy="586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287604" y="1488804"/>
            <a:ext cx="3090886" cy="1200329"/>
          </a:xfrm>
          <a:prstGeom prst="rect">
            <a:avLst/>
          </a:prstGeom>
          <a:noFill/>
        </p:spPr>
        <p:txBody>
          <a:bodyPr wrap="square" rtlCol="0">
            <a:spAutoFit/>
          </a:bodyPr>
          <a:lstStyle/>
          <a:p>
            <a:r>
              <a:rPr lang="en-US" sz="2400" dirty="0">
                <a:solidFill>
                  <a:srgbClr val="FF0000"/>
                </a:solidFill>
              </a:rPr>
              <a:t>Run the script to create your schema and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a:off x="2790825" y="1839961"/>
            <a:ext cx="866775" cy="985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7" grpId="0"/>
      <p:bldP spid="17" grpId="1"/>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Run your Glue Job</a:t>
            </a:r>
            <a:endParaRPr lang="en-US" sz="3600" dirty="0"/>
          </a:p>
        </p:txBody>
      </p:sp>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21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333765"/>
            <a:ext cx="10064362" cy="4985883"/>
          </a:xfrm>
          <a:prstGeom prst="rect">
            <a:avLst/>
          </a:prstGeom>
        </p:spPr>
      </p:pic>
      <p:sp>
        <p:nvSpPr>
          <p:cNvPr id="6" name="TextBox 5">
            <a:extLst>
              <a:ext uri="{FF2B5EF4-FFF2-40B4-BE49-F238E27FC236}">
                <a16:creationId xmlns:a16="http://schemas.microsoft.com/office/drawing/2014/main" id="{4EB1A3C3-D9FD-4DC4-B40F-612916AD8510}"/>
              </a:ext>
            </a:extLst>
          </p:cNvPr>
          <p:cNvSpPr txBox="1"/>
          <p:nvPr/>
        </p:nvSpPr>
        <p:spPr>
          <a:xfrm>
            <a:off x="2565223" y="301079"/>
            <a:ext cx="7061554" cy="769441"/>
          </a:xfrm>
          <a:prstGeom prst="rect">
            <a:avLst/>
          </a:prstGeom>
          <a:noFill/>
        </p:spPr>
        <p:txBody>
          <a:bodyPr wrap="square" rtlCol="0">
            <a:spAutoFit/>
          </a:bodyPr>
          <a:lstStyle/>
          <a:p>
            <a:pPr algn="ctr"/>
            <a:r>
              <a:rPr lang="en-US" sz="4400" dirty="0"/>
              <a:t>View your Table</a:t>
            </a:r>
            <a:endParaRPr lang="en-US" sz="3600" dirty="0"/>
          </a:p>
        </p:txBody>
      </p:sp>
    </p:spTree>
    <p:extLst>
      <p:ext uri="{BB962C8B-B14F-4D97-AF65-F5344CB8AC3E}">
        <p14:creationId xmlns:p14="http://schemas.microsoft.com/office/powerpoint/2010/main" val="365868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p:txBody>
          <a:bodyPr/>
          <a:lstStyle/>
          <a:p>
            <a:r>
              <a:rPr lang="en-US"/>
              <a:t>Additional AWS Tools</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pPr lvl="2"/>
            <a:endParaRPr lang="en-US"/>
          </a:p>
          <a:p>
            <a:pPr lvl="1"/>
            <a:r>
              <a:rPr lang="en-US"/>
              <a:t>Lambda</a:t>
            </a:r>
          </a:p>
          <a:p>
            <a:pPr lvl="1"/>
            <a:r>
              <a:rPr lang="en-US"/>
              <a:t>DynamoDB</a:t>
            </a:r>
          </a:p>
          <a:p>
            <a:pPr lvl="1"/>
            <a:r>
              <a:rPr lang="en-US"/>
              <a:t>IAM Roles</a:t>
            </a:r>
          </a:p>
          <a:p>
            <a:pPr lvl="1"/>
            <a:r>
              <a:rPr lang="en-US"/>
              <a:t>CloudFormation</a:t>
            </a:r>
          </a:p>
          <a:p>
            <a:pPr lvl="1"/>
            <a:r>
              <a:rPr lang="en-US"/>
              <a:t>QuickSight</a:t>
            </a:r>
          </a:p>
          <a:p>
            <a:pPr lvl="2"/>
            <a:endParaRPr lang="en-US"/>
          </a:p>
          <a:p>
            <a:pPr lvl="2"/>
            <a:endParaRPr lang="en-US" dirty="0"/>
          </a:p>
        </p:txBody>
      </p:sp>
      <p:pic>
        <p:nvPicPr>
          <p:cNvPr id="4" name="Picture 3">
            <a:extLst>
              <a:ext uri="{FF2B5EF4-FFF2-40B4-BE49-F238E27FC236}">
                <a16:creationId xmlns:a16="http://schemas.microsoft.com/office/drawing/2014/main" id="{04378D75-C458-459C-A361-F8095463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473" y="1617797"/>
            <a:ext cx="2494802" cy="1663201"/>
          </a:xfrm>
          <a:prstGeom prst="rect">
            <a:avLst/>
          </a:prstGeom>
        </p:spPr>
      </p:pic>
      <p:pic>
        <p:nvPicPr>
          <p:cNvPr id="5" name="Picture 4" descr="IAM.png">
            <a:extLst>
              <a:ext uri="{FF2B5EF4-FFF2-40B4-BE49-F238E27FC236}">
                <a16:creationId xmlns:a16="http://schemas.microsoft.com/office/drawing/2014/main" id="{66926B4B-6395-4ECF-956F-2686228FF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221" y="3036002"/>
            <a:ext cx="1526073" cy="1526073"/>
          </a:xfrm>
          <a:prstGeom prst="rect">
            <a:avLst/>
          </a:prstGeom>
        </p:spPr>
      </p:pic>
      <p:pic>
        <p:nvPicPr>
          <p:cNvPr id="6" name="Picture 5" descr="CloudFormation.png">
            <a:extLst>
              <a:ext uri="{FF2B5EF4-FFF2-40B4-BE49-F238E27FC236}">
                <a16:creationId xmlns:a16="http://schemas.microsoft.com/office/drawing/2014/main" id="{13CC9821-ABAF-44AC-9121-9149E7CF7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746" y="3577002"/>
            <a:ext cx="1663201" cy="1663201"/>
          </a:xfrm>
          <a:prstGeom prst="rect">
            <a:avLst/>
          </a:prstGeom>
        </p:spPr>
      </p:pic>
      <p:pic>
        <p:nvPicPr>
          <p:cNvPr id="7" name="Picture 6">
            <a:extLst>
              <a:ext uri="{FF2B5EF4-FFF2-40B4-BE49-F238E27FC236}">
                <a16:creationId xmlns:a16="http://schemas.microsoft.com/office/drawing/2014/main" id="{252C4753-8B0E-47E2-9BE1-41B425190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343" y="1681553"/>
            <a:ext cx="1609343" cy="1609343"/>
          </a:xfrm>
          <a:prstGeom prst="rect">
            <a:avLst/>
          </a:prstGeom>
        </p:spPr>
      </p:pic>
      <p:pic>
        <p:nvPicPr>
          <p:cNvPr id="8" name="Picture 7">
            <a:extLst>
              <a:ext uri="{FF2B5EF4-FFF2-40B4-BE49-F238E27FC236}">
                <a16:creationId xmlns:a16="http://schemas.microsoft.com/office/drawing/2014/main" id="{22A4147C-B271-49E3-A65B-8C36F36D5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7014" y="3546524"/>
            <a:ext cx="1787476" cy="1787476"/>
          </a:xfrm>
          <a:prstGeom prst="rect">
            <a:avLst/>
          </a:prstGeom>
        </p:spPr>
      </p:pic>
    </p:spTree>
    <p:extLst>
      <p:ext uri="{BB962C8B-B14F-4D97-AF65-F5344CB8AC3E}">
        <p14:creationId xmlns:p14="http://schemas.microsoft.com/office/powerpoint/2010/main" val="105385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001493" y="384444"/>
            <a:ext cx="2261123" cy="1609344"/>
          </a:xfrm>
        </p:spPr>
        <p:txBody>
          <a:bodyPr/>
          <a:lstStyle/>
          <a:p>
            <a:r>
              <a:rPr lang="en-US" dirty="0"/>
              <a:t>Lambda</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26720" y="2002536"/>
            <a:ext cx="4095584" cy="4169664"/>
          </a:xfrm>
        </p:spPr>
        <p:txBody>
          <a:bodyPr>
            <a:normAutofit/>
          </a:bodyPr>
          <a:lstStyle/>
          <a:p>
            <a:r>
              <a:rPr lang="en-US" sz="2400" dirty="0"/>
              <a:t>Serverless Function</a:t>
            </a:r>
          </a:p>
          <a:p>
            <a:r>
              <a:rPr lang="en-US" sz="2400" dirty="0"/>
              <a:t>Use Case:</a:t>
            </a:r>
          </a:p>
          <a:p>
            <a:pPr lvl="2"/>
            <a:r>
              <a:rPr lang="en-US" sz="2400" dirty="0"/>
              <a:t>Trigger a glue job when a file arrives</a:t>
            </a:r>
          </a:p>
          <a:p>
            <a:pPr lvl="2"/>
            <a:r>
              <a:rPr lang="en-US" sz="2400" dirty="0"/>
              <a:t>You can set a lambda to run when a file lands in an S3 bucket</a:t>
            </a:r>
          </a:p>
          <a:p>
            <a:pPr lvl="2"/>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21" y="3745905"/>
            <a:ext cx="6909630"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59597" y="906438"/>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4124739" y="2221441"/>
            <a:ext cx="675861" cy="13904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603680" y="4959626"/>
            <a:ext cx="1855895" cy="3282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94949FB-D682-495F-BBA6-94248D87D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80" y="573878"/>
            <a:ext cx="1845713" cy="1230475"/>
          </a:xfrm>
          <a:prstGeom prst="rect">
            <a:avLst/>
          </a:prstGeom>
        </p:spPr>
      </p:pic>
    </p:spTree>
    <p:extLst>
      <p:ext uri="{BB962C8B-B14F-4D97-AF65-F5344CB8AC3E}">
        <p14:creationId xmlns:p14="http://schemas.microsoft.com/office/powerpoint/2010/main" val="15652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349500" y="484632"/>
            <a:ext cx="2807388" cy="1609344"/>
          </a:xfrm>
        </p:spPr>
        <p:txBody>
          <a:bodyPr/>
          <a:lstStyle/>
          <a:p>
            <a:r>
              <a:rPr lang="en-US" dirty="0"/>
              <a:t>DynamoDB</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964316" y="2093976"/>
            <a:ext cx="3359205" cy="4050792"/>
          </a:xfrm>
        </p:spPr>
        <p:txBody>
          <a:bodyPr>
            <a:normAutofit/>
          </a:bodyPr>
          <a:lstStyle/>
          <a:p>
            <a:r>
              <a:rPr lang="en-US" sz="2400" dirty="0"/>
              <a:t>Non-</a:t>
            </a:r>
            <a:r>
              <a:rPr lang="en-US" sz="2400" dirty="0" err="1"/>
              <a:t>relationional</a:t>
            </a:r>
            <a:r>
              <a:rPr lang="en-US" sz="2400" dirty="0"/>
              <a:t> database </a:t>
            </a:r>
          </a:p>
          <a:p>
            <a:r>
              <a:rPr lang="en-US" sz="2400" dirty="0"/>
              <a:t>Use Case:</a:t>
            </a:r>
          </a:p>
          <a:p>
            <a:pPr lvl="1"/>
            <a:r>
              <a:rPr lang="en-US" sz="2400" dirty="0"/>
              <a:t>Store parameters for the Glue Trigger Lambda </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84588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889" y="484632"/>
            <a:ext cx="1354448" cy="1354448"/>
          </a:xfrm>
          <a:prstGeom prst="rect">
            <a:avLst/>
          </a:prstGeom>
        </p:spPr>
      </p:pic>
    </p:spTree>
    <p:extLst>
      <p:ext uri="{BB962C8B-B14F-4D97-AF65-F5344CB8AC3E}">
        <p14:creationId xmlns:p14="http://schemas.microsoft.com/office/powerpoint/2010/main" val="250622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757" y="1109980"/>
            <a:ext cx="8857446" cy="4638040"/>
          </a:xfrm>
          <a:prstGeom prst="rect">
            <a:avLst/>
          </a:prstGeom>
        </p:spPr>
      </p:pic>
      <p:sp>
        <p:nvSpPr>
          <p:cNvPr id="8" name="Title 1">
            <a:extLst>
              <a:ext uri="{FF2B5EF4-FFF2-40B4-BE49-F238E27FC236}">
                <a16:creationId xmlns:a16="http://schemas.microsoft.com/office/drawing/2014/main" id="{6BA5ABA6-A4C0-4B4C-A782-A69C594AF3D8}"/>
              </a:ext>
            </a:extLst>
          </p:cNvPr>
          <p:cNvSpPr>
            <a:spLocks noGrp="1"/>
          </p:cNvSpPr>
          <p:nvPr>
            <p:ph type="title"/>
          </p:nvPr>
        </p:nvSpPr>
        <p:spPr>
          <a:xfrm>
            <a:off x="2813281" y="-118474"/>
            <a:ext cx="2261123" cy="1609344"/>
          </a:xfrm>
        </p:spPr>
        <p:txBody>
          <a:bodyPr/>
          <a:lstStyle/>
          <a:p>
            <a:r>
              <a:rPr lang="en-US" dirty="0"/>
              <a:t>Lambda</a:t>
            </a: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366797" y="128828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271591" y="1109980"/>
            <a:ext cx="1252332"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442173" y="1490870"/>
            <a:ext cx="665922" cy="1162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H="1">
            <a:off x="10624931" y="2951922"/>
            <a:ext cx="944217" cy="11867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25148" y="452732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A759EA0-9A41-4FFD-9920-2A325E44E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0" y="0"/>
            <a:ext cx="1845713" cy="1230475"/>
          </a:xfrm>
          <a:prstGeom prst="rect">
            <a:avLst/>
          </a:prstGeom>
        </p:spPr>
      </p:pic>
    </p:spTree>
    <p:extLst>
      <p:ext uri="{BB962C8B-B14F-4D97-AF65-F5344CB8AC3E}">
        <p14:creationId xmlns:p14="http://schemas.microsoft.com/office/powerpoint/2010/main" val="112390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3F6-1CCD-4618-99ED-46837E151E24}"/>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lstStyle/>
          <a:p>
            <a:r>
              <a:rPr lang="en-US" dirty="0"/>
              <a:t>Extract: Pull data from a source</a:t>
            </a:r>
          </a:p>
          <a:p>
            <a:pPr lvl="1"/>
            <a:r>
              <a:rPr lang="en-US" dirty="0"/>
              <a:t>Files</a:t>
            </a:r>
          </a:p>
          <a:p>
            <a:pPr lvl="1"/>
            <a:r>
              <a:rPr lang="en-US" dirty="0"/>
              <a:t>Database</a:t>
            </a:r>
          </a:p>
          <a:p>
            <a:pPr lvl="1"/>
            <a:r>
              <a:rPr lang="en-US" dirty="0"/>
              <a:t>Reporting Tool</a:t>
            </a:r>
          </a:p>
          <a:p>
            <a:r>
              <a:rPr lang="en-US" dirty="0"/>
              <a:t>Transform: Modify the data to fit your needs</a:t>
            </a:r>
          </a:p>
          <a:p>
            <a:pPr lvl="1"/>
            <a:r>
              <a:rPr lang="en-US" dirty="0"/>
              <a:t>Add new columns like data source or timestamp</a:t>
            </a:r>
          </a:p>
          <a:p>
            <a:pPr lvl="1"/>
            <a:r>
              <a:rPr lang="en-US" dirty="0"/>
              <a:t>Remove unwanted data</a:t>
            </a:r>
          </a:p>
          <a:p>
            <a:pPr lvl="1"/>
            <a:r>
              <a:rPr lang="en-US" dirty="0"/>
              <a:t>Alter data with calculations</a:t>
            </a:r>
          </a:p>
          <a:p>
            <a:r>
              <a:rPr lang="en-US" dirty="0"/>
              <a:t>Load: Store in your database</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560975" y="163217"/>
            <a:ext cx="4525882" cy="1609344"/>
          </a:xfrm>
        </p:spPr>
        <p:txBody>
          <a:bodyPr/>
          <a:lstStyle/>
          <a:p>
            <a:r>
              <a:rPr lang="en-US" dirty="0"/>
              <a:t>IAM Roles</a:t>
            </a:r>
          </a:p>
        </p:txBody>
      </p:sp>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11087" y="2792292"/>
            <a:ext cx="10217161" cy="3864470"/>
          </a:xfrm>
        </p:spPr>
        <p:txBody>
          <a:bodyPr/>
          <a:lstStyle/>
          <a:p>
            <a:r>
              <a:rPr lang="en-US" sz="2400" dirty="0"/>
              <a:t>Permission properties associated with a role that determine what a service with that particular role is able to do in AWS</a:t>
            </a:r>
          </a:p>
          <a:p>
            <a:r>
              <a:rPr lang="en-US" sz="2400" dirty="0"/>
              <a:t>IAM user groups define what permissions different users have to view, create, or modify items in various services</a:t>
            </a:r>
          </a:p>
          <a:p>
            <a:r>
              <a:rPr lang="en-US" sz="2400" dirty="0"/>
              <a:t>Use Case:</a:t>
            </a:r>
          </a:p>
          <a:p>
            <a:pPr lvl="1"/>
            <a:r>
              <a:rPr lang="en-US" sz="2400" dirty="0"/>
              <a:t>Add permission to the Lambda role to access DynamoDB and Glue</a:t>
            </a:r>
          </a:p>
          <a:p>
            <a:pPr lvl="1"/>
            <a:r>
              <a:rPr lang="en-US" sz="2400" dirty="0"/>
              <a:t>If you made the lambda from the previous slides, you would get an </a:t>
            </a:r>
            <a:r>
              <a:rPr lang="en-US" sz="2400" dirty="0" err="1"/>
              <a:t>AccessDeniedException</a:t>
            </a:r>
            <a:endParaRPr lang="en-US" sz="2400" dirty="0"/>
          </a:p>
          <a:p>
            <a:pPr lvl="1"/>
            <a:endParaRPr lang="en-US" sz="2400" dirty="0"/>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547" y="562684"/>
            <a:ext cx="8546598" cy="1817847"/>
          </a:xfrm>
          <a:prstGeom prst="rect">
            <a:avLst/>
          </a:prstGeom>
        </p:spPr>
      </p:pic>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1280686"/>
            <a:ext cx="1099646" cy="1099646"/>
          </a:xfrm>
          <a:prstGeom prst="rect">
            <a:avLst/>
          </a:prstGeom>
        </p:spPr>
      </p:pic>
    </p:spTree>
    <p:extLst>
      <p:ext uri="{BB962C8B-B14F-4D97-AF65-F5344CB8AC3E}">
        <p14:creationId xmlns:p14="http://schemas.microsoft.com/office/powerpoint/2010/main" val="4081828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560975" y="163217"/>
            <a:ext cx="4525882" cy="1609344"/>
          </a:xfrm>
        </p:spPr>
        <p:txBody>
          <a:bodyPr/>
          <a:lstStyle/>
          <a:p>
            <a:r>
              <a:rPr lang="en-US" dirty="0"/>
              <a:t>IAM Roles</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547" y="562684"/>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48" y="3150576"/>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767" y="2631889"/>
            <a:ext cx="4714873" cy="385344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flipV="1">
            <a:off x="2417883" y="1471607"/>
            <a:ext cx="1209900" cy="9089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flipH="1">
            <a:off x="2951786" y="1679713"/>
            <a:ext cx="566666" cy="1401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a:off x="8816009" y="311326"/>
            <a:ext cx="1868556" cy="10006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631017" y="1563323"/>
            <a:ext cx="1327938" cy="25017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437" y="1280686"/>
            <a:ext cx="1099646" cy="1099646"/>
          </a:xfrm>
          <a:prstGeom prst="rect">
            <a:avLst/>
          </a:prstGeom>
        </p:spPr>
      </p:pic>
    </p:spTree>
    <p:extLst>
      <p:ext uri="{BB962C8B-B14F-4D97-AF65-F5344CB8AC3E}">
        <p14:creationId xmlns:p14="http://schemas.microsoft.com/office/powerpoint/2010/main" val="331428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3187700" y="484632"/>
            <a:ext cx="7940548" cy="1609344"/>
          </a:xfrm>
        </p:spPr>
        <p:txBody>
          <a:bodyPr/>
          <a:lstStyle/>
          <a:p>
            <a:r>
              <a:rPr lang="en-US" dirty="0"/>
              <a:t>CloudFormation </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99" y="430775"/>
            <a:ext cx="1663201" cy="1663201"/>
          </a:xfrm>
          <a:prstGeom prst="rect">
            <a:avLst/>
          </a:prstGeom>
        </p:spPr>
      </p:pic>
    </p:spTree>
    <p:extLst>
      <p:ext uri="{BB962C8B-B14F-4D97-AF65-F5344CB8AC3E}">
        <p14:creationId xmlns:p14="http://schemas.microsoft.com/office/powerpoint/2010/main" val="2874297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err="1"/>
              <a:t>QuickSight</a:t>
            </a:r>
            <a:endParaRPr lang="en-US" sz="6600" dirty="0"/>
          </a:p>
        </p:txBody>
      </p:sp>
      <p:pic>
        <p:nvPicPr>
          <p:cNvPr id="8" name="Picture 7">
            <a:extLst>
              <a:ext uri="{FF2B5EF4-FFF2-40B4-BE49-F238E27FC236}">
                <a16:creationId xmlns:a16="http://schemas.microsoft.com/office/drawing/2014/main" id="{29FE6FB4-8F78-4CB0-95C0-EE440018815D}"/>
              </a:ext>
            </a:extLst>
          </p:cNvPr>
          <p:cNvPicPr>
            <a:picLocks noChangeAspect="1"/>
          </p:cNvPicPr>
          <p:nvPr/>
        </p:nvPicPr>
        <p:blipFill>
          <a:blip r:embed="rId3"/>
          <a:stretch>
            <a:fillRect/>
          </a:stretch>
        </p:blipFill>
        <p:spPr>
          <a:xfrm>
            <a:off x="365872" y="1878542"/>
            <a:ext cx="9753600" cy="459105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2520696" y="484632"/>
            <a:ext cx="8607552" cy="1609344"/>
          </a:xfrm>
        </p:spPr>
        <p:txBody>
          <a:bodyPr/>
          <a:lstStyle/>
          <a:p>
            <a:r>
              <a:rPr lang="en-US" dirty="0" err="1"/>
              <a:t>QuickSight</a:t>
            </a:r>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Tree>
    <p:extLst>
      <p:ext uri="{BB962C8B-B14F-4D97-AF65-F5344CB8AC3E}">
        <p14:creationId xmlns:p14="http://schemas.microsoft.com/office/powerpoint/2010/main" val="2732813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3"/>
          <a:stretch>
            <a:fillRect/>
          </a:stretch>
        </p:blipFill>
        <p:spPr>
          <a:xfrm>
            <a:off x="1216723" y="2463308"/>
            <a:ext cx="8939593" cy="3708892"/>
          </a:xfrm>
          <a:prstGeom prst="rect">
            <a:avLst/>
          </a:prstGeom>
        </p:spPr>
      </p:pic>
      <p:cxnSp>
        <p:nvCxnSpPr>
          <p:cNvPr id="13" name="Straight Arrow Connector 12">
            <a:extLst>
              <a:ext uri="{FF2B5EF4-FFF2-40B4-BE49-F238E27FC236}">
                <a16:creationId xmlns:a16="http://schemas.microsoft.com/office/drawing/2014/main" id="{6DE217E2-D92A-4B77-9F62-1A2D7110AD71}"/>
              </a:ext>
            </a:extLst>
          </p:cNvPr>
          <p:cNvCxnSpPr>
            <a:cxnSpLocks/>
          </p:cNvCxnSpPr>
          <p:nvPr/>
        </p:nvCxnSpPr>
        <p:spPr>
          <a:xfrm flipH="1">
            <a:off x="2773171" y="2203704"/>
            <a:ext cx="604775" cy="16786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562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085392" y="5887546"/>
            <a:ext cx="1712686" cy="67022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75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4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D2E6-ED76-4B21-AAA4-5494E27257A1}"/>
              </a:ext>
            </a:extLst>
          </p:cNvPr>
          <p:cNvSpPr>
            <a:spLocks noGrp="1"/>
          </p:cNvSpPr>
          <p:nvPr>
            <p:ph type="title"/>
          </p:nvPr>
        </p:nvSpPr>
        <p:spPr/>
        <p:txBody>
          <a:bodyPr/>
          <a:lstStyle/>
          <a:p>
            <a:r>
              <a:rPr lang="en-US"/>
              <a:t>Why use Glue?</a:t>
            </a:r>
            <a:endParaRPr lang="en-US" dirty="0"/>
          </a:p>
        </p:txBody>
      </p:sp>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lstStyle/>
          <a:p>
            <a:r>
              <a:rPr lang="en-US" dirty="0"/>
              <a:t>Serverless</a:t>
            </a:r>
          </a:p>
          <a:p>
            <a:r>
              <a:rPr lang="en-US" dirty="0"/>
              <a:t>Easily scalable</a:t>
            </a:r>
          </a:p>
          <a:p>
            <a:r>
              <a:rPr lang="en-US" dirty="0"/>
              <a:t>Cost Effective</a:t>
            </a:r>
          </a:p>
          <a:p>
            <a:pPr lvl="1"/>
            <a:r>
              <a:rPr lang="en-US" dirty="0"/>
              <a:t>Only pay when being used, where </a:t>
            </a:r>
            <a:r>
              <a:rPr lang="en-US" dirty="0" err="1"/>
              <a:t>Matillion</a:t>
            </a:r>
            <a:r>
              <a:rPr lang="en-US" dirty="0"/>
              <a:t> and </a:t>
            </a:r>
            <a:r>
              <a:rPr lang="en-US" dirty="0" err="1"/>
              <a:t>Informatica</a:t>
            </a:r>
            <a:r>
              <a:rPr lang="en-US" dirty="0"/>
              <a:t> charge hourly or yearly</a:t>
            </a:r>
          </a:p>
          <a:p>
            <a:pPr lvl="1"/>
            <a:r>
              <a:rPr lang="en-US" dirty="0" err="1"/>
              <a:t>Matillion</a:t>
            </a:r>
            <a:r>
              <a:rPr lang="en-US" dirty="0"/>
              <a:t>: $1.74 per hour (at cheapest), </a:t>
            </a:r>
            <a:r>
              <a:rPr lang="en-US" dirty="0" err="1"/>
              <a:t>Informatica</a:t>
            </a:r>
            <a:r>
              <a:rPr lang="en-US" dirty="0"/>
              <a:t> $2.16 per hour, Glue $0.44 per DPU-Hour</a:t>
            </a:r>
          </a:p>
          <a:p>
            <a:r>
              <a:rPr lang="en-US" dirty="0"/>
              <a:t>Code based (Python or Scala) so you can do anything you can program</a:t>
            </a:r>
          </a:p>
          <a:p>
            <a:r>
              <a:rPr lang="en-US" dirty="0"/>
              <a:t>Easy integration with other AWS tools</a:t>
            </a:r>
          </a:p>
          <a:p>
            <a:r>
              <a:rPr lang="en-US" dirty="0"/>
              <a:t>Automatic error handling and logging</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718629"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p:cNvCxnSpPr>
          <p:nvPr/>
        </p:nvCxnSpPr>
        <p:spPr>
          <a:xfrm flipH="1">
            <a:off x="2948940" y="2203704"/>
            <a:ext cx="429008" cy="17167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p:cNvCxnSpPr>
          <p:nvPr/>
        </p:nvCxnSpPr>
        <p:spPr>
          <a:xfrm flipH="1">
            <a:off x="3063240" y="2235708"/>
            <a:ext cx="314708" cy="29992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33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3"/>
          <a:stretch>
            <a:fillRect/>
          </a:stretch>
        </p:blipFill>
        <p:spPr>
          <a:xfrm>
            <a:off x="2146289" y="2463800"/>
            <a:ext cx="6802686" cy="4051300"/>
          </a:xfrm>
          <a:prstGeom prst="rect">
            <a:avLst/>
          </a:prstGeom>
        </p:spPr>
      </p:pic>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3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3"/>
          <a:stretch>
            <a:fillRect/>
          </a:stretch>
        </p:blipFill>
        <p:spPr>
          <a:xfrm>
            <a:off x="2185600" y="2322068"/>
            <a:ext cx="6053725" cy="4051300"/>
          </a:xfrm>
          <a:prstGeom prst="rect">
            <a:avLst/>
          </a:prstGeom>
        </p:spPr>
      </p:pic>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9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3"/>
          <a:stretch>
            <a:fillRect/>
          </a:stretch>
        </p:blipFill>
        <p:spPr>
          <a:xfrm>
            <a:off x="2332363" y="2463800"/>
            <a:ext cx="6095293" cy="4051300"/>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3"/>
          <a:stretch>
            <a:fillRect/>
          </a:stretch>
        </p:blipFill>
        <p:spPr>
          <a:xfrm>
            <a:off x="1215118" y="2376876"/>
            <a:ext cx="10058400" cy="3829633"/>
          </a:xfrm>
          <a:prstGeom prst="rect">
            <a:avLst/>
          </a:prstGeom>
        </p:spPr>
      </p:pic>
      <p:sp>
        <p:nvSpPr>
          <p:cNvPr id="10" name="Oval 9">
            <a:extLst>
              <a:ext uri="{FF2B5EF4-FFF2-40B4-BE49-F238E27FC236}">
                <a16:creationId xmlns:a16="http://schemas.microsoft.com/office/drawing/2014/main" id="{FC8A48D7-2713-4F9E-A614-7B0EBC4C2956}"/>
              </a:ext>
            </a:extLst>
          </p:cNvPr>
          <p:cNvSpPr/>
          <p:nvPr/>
        </p:nvSpPr>
        <p:spPr>
          <a:xfrm>
            <a:off x="9859980" y="2388426"/>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08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3"/>
          <a:stretch>
            <a:fillRect/>
          </a:stretch>
        </p:blipFill>
        <p:spPr>
          <a:xfrm>
            <a:off x="1726619" y="2509836"/>
            <a:ext cx="8012770" cy="3863532"/>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3"/>
          <a:stretch>
            <a:fillRect/>
          </a:stretch>
        </p:blipFill>
        <p:spPr>
          <a:xfrm>
            <a:off x="1497545" y="2459502"/>
            <a:ext cx="8071145" cy="4051300"/>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6936836" y="3700777"/>
            <a:ext cx="1828800" cy="1828800"/>
          </a:xfrm>
          <a:prstGeom prst="rect">
            <a:avLst/>
          </a:prstGeom>
        </p:spPr>
      </p:pic>
      <p:sp>
        <p:nvSpPr>
          <p:cNvPr id="2" name="Title 1">
            <a:extLst>
              <a:ext uri="{FF2B5EF4-FFF2-40B4-BE49-F238E27FC236}">
                <a16:creationId xmlns:a16="http://schemas.microsoft.com/office/drawing/2014/main" id="{A208D274-BA4B-4614-B5A3-010C249B618F}"/>
              </a:ext>
            </a:extLst>
          </p:cNvPr>
          <p:cNvSpPr>
            <a:spLocks noGrp="1"/>
          </p:cNvSpPr>
          <p:nvPr>
            <p:ph type="title"/>
          </p:nvPr>
        </p:nvSpPr>
        <p:spPr/>
        <p:txBody>
          <a:bodyPr/>
          <a:lstStyle/>
          <a:p>
            <a:r>
              <a:rPr lang="en-US" dirty="0"/>
              <a:t>Glue Tutorial</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9848" y="2121408"/>
            <a:ext cx="10058400" cy="4050792"/>
          </a:xfrm>
        </p:spPr>
        <p:txBody>
          <a:bodyPr>
            <a:normAutofit fontScale="85000" lnSpcReduction="20000"/>
          </a:bodyPr>
          <a:lstStyle/>
          <a:p>
            <a:r>
              <a:rPr lang="en-US" dirty="0"/>
              <a:t>Prerequisites : </a:t>
            </a:r>
          </a:p>
          <a:p>
            <a:pPr lvl="1"/>
            <a:r>
              <a:rPr lang="en-US" dirty="0"/>
              <a:t>Clone git repository 		</a:t>
            </a:r>
            <a:r>
              <a:rPr lang="en-US" dirty="0">
                <a:hlinkClick r:id="rId3"/>
              </a:rPr>
              <a:t>https://github.com/jackdsilverman/aws-glue-tutorial.git</a:t>
            </a:r>
            <a:endParaRPr lang="en-US" dirty="0"/>
          </a:p>
          <a:p>
            <a:pPr lvl="1"/>
            <a:r>
              <a:rPr lang="en-US" dirty="0"/>
              <a:t>download SQL Workbench/j 	</a:t>
            </a:r>
            <a:r>
              <a:rPr lang="en-US" dirty="0">
                <a:hlinkClick r:id="rId4"/>
              </a:rPr>
              <a:t>https://www.sql-workbench.eu/</a:t>
            </a:r>
            <a:endParaRPr lang="en-US" dirty="0"/>
          </a:p>
          <a:p>
            <a:pPr lvl="1"/>
            <a:r>
              <a:rPr lang="en-US" dirty="0"/>
              <a:t>download redshift </a:t>
            </a:r>
            <a:r>
              <a:rPr lang="en-US" dirty="0" err="1"/>
              <a:t>jdbc</a:t>
            </a:r>
            <a:r>
              <a:rPr lang="en-US" dirty="0"/>
              <a:t> </a:t>
            </a:r>
            <a:r>
              <a:rPr lang="en-US"/>
              <a:t>driver 	</a:t>
            </a:r>
            <a:r>
              <a:rPr lang="en-US">
                <a:hlinkClick r:id="rId5"/>
              </a:rPr>
              <a:t>https</a:t>
            </a:r>
            <a:r>
              <a:rPr lang="en-US" dirty="0">
                <a:hlinkClick r:id="rId5"/>
              </a:rPr>
              <a:t>://docs.aws.amazon.com/redshift/latest/mgmt</a:t>
            </a:r>
            <a:r>
              <a:rPr lang="en-US">
                <a:hlinkClick r:id="rId5"/>
              </a:rPr>
              <a:t>/configure-jdbc-connection</a:t>
            </a:r>
            <a:r>
              <a:rPr lang="en-US" dirty="0">
                <a:hlinkClick r:id="rId5"/>
              </a:rPr>
              <a:t>.html#download-jdbc-driver</a:t>
            </a:r>
            <a:endParaRPr lang="en-US" dirty="0"/>
          </a:p>
          <a:p>
            <a:r>
              <a:rPr lang="en-US" dirty="0"/>
              <a:t>S3 bucket for storing the file</a:t>
            </a:r>
          </a:p>
          <a:p>
            <a:r>
              <a:rPr lang="en-US" dirty="0"/>
              <a:t>Athena table to access data in file</a:t>
            </a:r>
          </a:p>
          <a:p>
            <a:r>
              <a:rPr lang="en-US" dirty="0"/>
              <a:t>Glue connection</a:t>
            </a:r>
          </a:p>
          <a:p>
            <a:r>
              <a:rPr lang="en-US" dirty="0"/>
              <a:t>Glue job</a:t>
            </a:r>
          </a:p>
          <a:p>
            <a:r>
              <a:rPr lang="en-US" dirty="0"/>
              <a:t>Redshift connection</a:t>
            </a:r>
          </a:p>
          <a:p>
            <a:r>
              <a:rPr lang="en-US" dirty="0"/>
              <a:t>Redshift tables</a:t>
            </a:r>
          </a:p>
          <a:p>
            <a:r>
              <a:rPr lang="en-US" dirty="0"/>
              <a:t>Run glue job</a:t>
            </a:r>
          </a:p>
          <a:p>
            <a:r>
              <a:rPr lang="en-US" dirty="0" err="1"/>
              <a:t>QuickSight</a:t>
            </a:r>
            <a:endParaRPr lang="en-US" dirty="0"/>
          </a:p>
          <a:p>
            <a:endParaRPr lang="en-US" dirty="0"/>
          </a:p>
        </p:txBody>
      </p:sp>
    </p:spTree>
    <p:extLst>
      <p:ext uri="{BB962C8B-B14F-4D97-AF65-F5344CB8AC3E}">
        <p14:creationId xmlns:p14="http://schemas.microsoft.com/office/powerpoint/2010/main" val="153355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2292656" y="177441"/>
            <a:ext cx="7606687" cy="2162783"/>
          </a:xfrm>
        </p:spPr>
        <p:txBody>
          <a:bodyPr>
            <a:noAutofit/>
          </a:bodyPr>
          <a:lstStyle/>
          <a:p>
            <a:r>
              <a:rPr lang="en-US" sz="6600" dirty="0"/>
              <a:t>Create S3 Bucket</a:t>
            </a:r>
          </a:p>
        </p:txBody>
      </p:sp>
      <p:pic>
        <p:nvPicPr>
          <p:cNvPr id="4" name="Picture 3">
            <a:extLst>
              <a:ext uri="{FF2B5EF4-FFF2-40B4-BE49-F238E27FC236}">
                <a16:creationId xmlns:a16="http://schemas.microsoft.com/office/drawing/2014/main" id="{19C78A79-50D5-4725-83FD-3F091E54C741}"/>
              </a:ext>
            </a:extLst>
          </p:cNvPr>
          <p:cNvPicPr>
            <a:picLocks noChangeAspect="1"/>
          </p:cNvPicPr>
          <p:nvPr/>
        </p:nvPicPr>
        <p:blipFill>
          <a:blip r:embed="rId3"/>
          <a:stretch>
            <a:fillRect/>
          </a:stretch>
        </p:blipFill>
        <p:spPr>
          <a:xfrm>
            <a:off x="375720" y="1872782"/>
            <a:ext cx="9753600" cy="4591050"/>
          </a:xfrm>
          <a:prstGeom prst="rect">
            <a:avLst/>
          </a:prstGeom>
        </p:spPr>
      </p:pic>
    </p:spTree>
    <p:extLst>
      <p:ext uri="{BB962C8B-B14F-4D97-AF65-F5344CB8AC3E}">
        <p14:creationId xmlns:p14="http://schemas.microsoft.com/office/powerpoint/2010/main" val="1534429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1105</TotalTime>
  <Words>1932</Words>
  <Application>Microsoft Office PowerPoint</Application>
  <PresentationFormat>Widescreen</PresentationFormat>
  <Paragraphs>290</Paragraphs>
  <Slides>76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Lucida Console</vt:lpstr>
      <vt:lpstr>Rockwell</vt:lpstr>
      <vt:lpstr>Rockwell Condensed</vt:lpstr>
      <vt:lpstr>Wingdings</vt:lpstr>
      <vt:lpstr>Wood Type</vt:lpstr>
      <vt:lpstr> Arts &amp; Crafts  with AWS Glue </vt:lpstr>
      <vt:lpstr>Amazon Web services Featuring Glue</vt:lpstr>
      <vt:lpstr>Amazon Web Services</vt:lpstr>
      <vt:lpstr>AWS Glue</vt:lpstr>
      <vt:lpstr>AWS Glue</vt:lpstr>
      <vt:lpstr>ETL</vt:lpstr>
      <vt:lpstr>Why use Glue?</vt:lpstr>
      <vt:lpstr>Glue Tutorial</vt:lpstr>
      <vt:lpstr>Create S3 Bucket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Glue Crawler</vt:lpstr>
      <vt:lpstr>Glue 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Athena</vt:lpstr>
      <vt:lpstr>Athena</vt:lpstr>
      <vt:lpstr>Athena</vt:lpstr>
      <vt:lpstr>Athena</vt:lpstr>
      <vt:lpstr>Aws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Redshift</vt:lpstr>
      <vt:lpstr>PowerPoint Presentation</vt:lpstr>
      <vt:lpstr>PowerPoint Presentation</vt:lpstr>
      <vt:lpstr>PowerPoint Presentation</vt:lpstr>
      <vt:lpstr>PowerPoint Presentation</vt:lpstr>
      <vt:lpstr>PowerPoint Presentation</vt:lpstr>
      <vt:lpstr>PowerPoint Presentation</vt:lpstr>
      <vt:lpstr>Additional AWS Tools</vt:lpstr>
      <vt:lpstr>Lambda</vt:lpstr>
      <vt:lpstr>DynamoDB</vt:lpstr>
      <vt:lpstr>Lambda</vt:lpstr>
      <vt:lpstr>IAM Roles</vt:lpstr>
      <vt:lpstr>IAM Roles</vt:lpstr>
      <vt:lpstr>CloudFormation </vt:lpstr>
      <vt:lpstr>QuickSight</vt:lpstr>
      <vt:lpstr>QuickSight</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77</cp:revision>
  <dcterms:created xsi:type="dcterms:W3CDTF">2018-07-27T13:09:52Z</dcterms:created>
  <dcterms:modified xsi:type="dcterms:W3CDTF">2018-08-01T20:07:55Z</dcterms:modified>
</cp:coreProperties>
</file>